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9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3BA9A2-5680-4A07-ADFA-DCDE676D8487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AAB438-1246-4700-B432-2ED7A1E5E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867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AAB438-1246-4700-B432-2ED7A1E5E4B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481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F6E68-63CD-4AF8-A311-19A3C2C98CB1}" type="datetime1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H.K.Sharma,CS Department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CEC66-8089-497B-B0B0-8EBF0DB6AFB5}" type="datetime1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H.K.Sharma,CS Department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4C47-4B8C-42E8-BAFB-E84D0703590B}" type="datetime1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H.K.Sharma,CS Department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0947D-36AB-4961-9641-D3420E4BC2B8}" type="datetime1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H.K.Sharma,CS Department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811A4-D37F-4DC4-AEFD-7DF132DF915A}" type="datetime1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H.K.Sharma,CS Department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88A0-A081-49BA-9C32-AB6A77D245C5}" type="datetime1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H.K.Sharma,CS Department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69369-9618-42F8-BCD4-55456CBB452A}" type="datetime1">
              <a:rPr lang="en-US" smtClean="0"/>
              <a:t>2/23/2023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H.K.Sharma,CS Department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B5077-EFBA-4318-B19F-AE0E37D08355}" type="datetime1">
              <a:rPr lang="en-US" smtClean="0"/>
              <a:t>2/23/2023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H.K.Sharma,CS Department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2CF9E-DC05-4463-A2D6-B1B7E31537E0}" type="datetime1">
              <a:rPr lang="en-US" smtClean="0"/>
              <a:t>2/23/2023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H.K.Sharma,CS Department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E078-F6DB-4E30-A6B4-80B8CEA2E225}" type="datetime1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H.K.Sharma,CS Department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51941-325A-4335-8655-20ECB1ACDB84}" type="datetime1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H.K.Sharma,CS Department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BC7B7A-130F-4BAD-884A-66D632A72131}" type="datetime1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H.K.Sharma,CS Department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757670" y="2514600"/>
            <a:ext cx="80772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ea typeface="ＭＳ Ｐゴシック" pitchFamily="34" charset="-128"/>
              </a:rPr>
              <a:t>Database Management System </a:t>
            </a:r>
          </a:p>
          <a:p>
            <a:r>
              <a:rPr lang="en-US" sz="3600" dirty="0" smtClean="0">
                <a:ea typeface="ＭＳ Ｐゴシック" pitchFamily="34" charset="-128"/>
              </a:rPr>
              <a:t>PPT’s On </a:t>
            </a:r>
            <a:r>
              <a:rPr lang="en-US" sz="3600" dirty="0" smtClean="0">
                <a:ea typeface="ＭＳ Ｐゴシック" pitchFamily="34" charset="-128"/>
              </a:rPr>
              <a:t>Multi Valued Dependencies</a:t>
            </a:r>
            <a:endParaRPr lang="en-US" sz="3600" dirty="0">
              <a:ea typeface="ＭＳ Ｐゴシック" pitchFamily="34" charset="-128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846859" y="1828800"/>
            <a:ext cx="7688262" cy="47736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800" dirty="0" smtClean="0">
              <a:ea typeface="ＭＳ Ｐゴシック" pitchFamily="34" charset="-128"/>
            </a:endParaRPr>
          </a:p>
          <a:p>
            <a:endParaRPr lang="en-US" sz="1800" dirty="0" smtClean="0">
              <a:ea typeface="ＭＳ Ｐゴシック" pitchFamily="34" charset="-128"/>
            </a:endParaRPr>
          </a:p>
          <a:p>
            <a:endParaRPr lang="en-US" sz="1800" dirty="0" smtClean="0">
              <a:ea typeface="ＭＳ Ｐゴシック" pitchFamily="34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77963" y="381000"/>
            <a:ext cx="6836615" cy="5355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sz="3200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 </a:t>
            </a:r>
            <a:r>
              <a:rPr lang="en-US" sz="2800" b="1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ESHAN </a:t>
            </a:r>
            <a:r>
              <a:rPr lang="en-US" sz="28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COLLEGE OF ENGINEERING </a:t>
            </a:r>
          </a:p>
        </p:txBody>
      </p:sp>
      <p:pic>
        <p:nvPicPr>
          <p:cNvPr id="1026" name="Picture 2" descr="C:\Users\ECE\Downloads\downloa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201" y="112983"/>
            <a:ext cx="1058646" cy="1071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H.K.Sharma,CS Department</a:t>
            </a:r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631608" y="5029200"/>
            <a:ext cx="80772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>
                <a:ea typeface="ＭＳ Ｐゴシック" pitchFamily="34" charset="-128"/>
              </a:rPr>
              <a:t>Prepared By: H.K.Sharma,</a:t>
            </a:r>
            <a:r>
              <a:rPr lang="en-US" sz="3200" dirty="0">
                <a:ea typeface="ＭＳ Ｐゴシック" pitchFamily="34" charset="-128"/>
              </a:rPr>
              <a:t> Associate Professor, </a:t>
            </a:r>
            <a:endParaRPr lang="en-US" sz="3200" dirty="0" smtClean="0">
              <a:ea typeface="ＭＳ Ｐゴシック" pitchFamily="34" charset="-128"/>
            </a:endParaRPr>
          </a:p>
          <a:p>
            <a:r>
              <a:rPr lang="en-US" sz="3200" dirty="0" smtClean="0">
                <a:ea typeface="ＭＳ Ｐゴシック" pitchFamily="34" charset="-128"/>
              </a:rPr>
              <a:t>CS Department,Ehsan College Of Engineering</a:t>
            </a:r>
            <a:endParaRPr lang="en-US" sz="32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72769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ECE\Downloads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201" y="112983"/>
            <a:ext cx="1058646" cy="1071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752600" y="503361"/>
            <a:ext cx="6631431" cy="4801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sz="28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ESHAN COLLEGE OF ENGINEERING 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853524" y="1905000"/>
            <a:ext cx="8077200" cy="22098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Serializability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769387" y="2889250"/>
            <a:ext cx="8045450" cy="1946275"/>
          </a:xfrm>
        </p:spPr>
        <p:txBody>
          <a:bodyPr/>
          <a:lstStyle/>
          <a:p>
            <a:r>
              <a:rPr lang="en-US" altLang="en-US" sz="1600" b="1" smtClean="0">
                <a:ea typeface="ＭＳ Ｐゴシック" pitchFamily="34" charset="-128"/>
              </a:rPr>
              <a:t>Basic Assumption</a:t>
            </a:r>
            <a:r>
              <a:rPr lang="en-US" altLang="en-US" sz="1600" smtClean="0">
                <a:ea typeface="ＭＳ Ｐゴシック" pitchFamily="34" charset="-128"/>
              </a:rPr>
              <a:t> – Each transaction preserves database consistency.</a:t>
            </a:r>
          </a:p>
          <a:p>
            <a:r>
              <a:rPr lang="en-US" altLang="en-US" sz="1600" smtClean="0">
                <a:ea typeface="ＭＳ Ｐゴシック" pitchFamily="34" charset="-128"/>
              </a:rPr>
              <a:t>Thus, serial execution of a set of transactions preserves database consistency.</a:t>
            </a:r>
          </a:p>
          <a:p>
            <a:r>
              <a:rPr lang="en-US" altLang="en-US" sz="1600" smtClean="0">
                <a:ea typeface="ＭＳ Ｐゴシック" pitchFamily="34" charset="-128"/>
              </a:rPr>
              <a:t>A (possibly concurrent) schedule is serializable if it is equivalent to a serial schedule.  Different forms of schedule equivalence give rise to the notions of:</a:t>
            </a:r>
          </a:p>
          <a:p>
            <a:pPr lvl="1">
              <a:buFont typeface="Monotype Sorts" charset="2"/>
              <a:buNone/>
            </a:pPr>
            <a:r>
              <a:rPr lang="en-US" altLang="en-US" sz="1600" smtClean="0">
                <a:ea typeface="ＭＳ Ｐゴシック" pitchFamily="34" charset="-128"/>
              </a:rPr>
              <a:t>1.	</a:t>
            </a:r>
            <a:r>
              <a:rPr lang="en-US" altLang="en-US" sz="1600" b="1" smtClean="0">
                <a:solidFill>
                  <a:srgbClr val="000099"/>
                </a:solidFill>
                <a:ea typeface="ＭＳ Ｐゴシック" pitchFamily="34" charset="-128"/>
              </a:rPr>
              <a:t>Conflict serializability</a:t>
            </a:r>
          </a:p>
          <a:p>
            <a:pPr lvl="1">
              <a:buFont typeface="Monotype Sorts" charset="2"/>
              <a:buNone/>
            </a:pPr>
            <a:r>
              <a:rPr lang="en-US" altLang="en-US" sz="1600" smtClean="0">
                <a:ea typeface="ＭＳ Ｐゴシック" pitchFamily="34" charset="-128"/>
              </a:rPr>
              <a:t>2.	</a:t>
            </a:r>
            <a:r>
              <a:rPr lang="en-US" altLang="en-US" sz="1600" b="1" smtClean="0">
                <a:solidFill>
                  <a:srgbClr val="000099"/>
                </a:solidFill>
                <a:ea typeface="ＭＳ Ｐゴシック" pitchFamily="34" charset="-128"/>
              </a:rPr>
              <a:t>View serializability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H.K.Sharma,CS Department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3861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ECE\Downloads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201" y="112983"/>
            <a:ext cx="1058646" cy="1071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752600" y="503361"/>
            <a:ext cx="6631431" cy="4801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sz="28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ESHAN COLLEGE OF ENGINEERING 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600200"/>
            <a:ext cx="8077200" cy="16907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Conflict Serializability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525463" y="2584450"/>
            <a:ext cx="7750175" cy="1489075"/>
          </a:xfrm>
        </p:spPr>
        <p:txBody>
          <a:bodyPr/>
          <a:lstStyle/>
          <a:p>
            <a:pPr>
              <a:tabLst>
                <a:tab pos="2222500" algn="l"/>
                <a:tab pos="2568575" algn="l"/>
                <a:tab pos="3319463" algn="l"/>
                <a:tab pos="3594100" algn="l"/>
              </a:tabLst>
            </a:pPr>
            <a:r>
              <a:rPr lang="en-US" altLang="en-US" sz="1600" smtClean="0">
                <a:ea typeface="ＭＳ Ｐゴシック" pitchFamily="34" charset="-128"/>
              </a:rPr>
              <a:t>If a schedule </a:t>
            </a:r>
            <a:r>
              <a:rPr lang="en-US" altLang="en-US" sz="1600" i="1" smtClean="0">
                <a:ea typeface="ＭＳ Ｐゴシック" pitchFamily="34" charset="-128"/>
              </a:rPr>
              <a:t>S</a:t>
            </a:r>
            <a:r>
              <a:rPr lang="en-US" altLang="en-US" sz="1600" smtClean="0">
                <a:ea typeface="ＭＳ Ｐゴシック" pitchFamily="34" charset="-128"/>
              </a:rPr>
              <a:t> can be transformed into a schedule </a:t>
            </a:r>
            <a:r>
              <a:rPr lang="en-US" altLang="en-US" sz="1600" i="1" smtClean="0">
                <a:ea typeface="ＭＳ Ｐゴシック" pitchFamily="34" charset="-128"/>
              </a:rPr>
              <a:t>S’ </a:t>
            </a:r>
            <a:r>
              <a:rPr lang="en-US" altLang="en-US" sz="1600" smtClean="0">
                <a:ea typeface="ＭＳ Ｐゴシック" pitchFamily="34" charset="-128"/>
              </a:rPr>
              <a:t>by a series of swaps of non-conflicting instructions, we say that </a:t>
            </a:r>
            <a:r>
              <a:rPr lang="en-US" altLang="en-US" sz="1600" i="1" smtClean="0">
                <a:ea typeface="ＭＳ Ｐゴシック" pitchFamily="34" charset="-128"/>
              </a:rPr>
              <a:t>S</a:t>
            </a:r>
            <a:r>
              <a:rPr lang="en-US" altLang="en-US" sz="1600" smtClean="0">
                <a:ea typeface="ＭＳ Ｐゴシック" pitchFamily="34" charset="-128"/>
              </a:rPr>
              <a:t> and </a:t>
            </a:r>
            <a:r>
              <a:rPr lang="en-US" altLang="en-US" sz="1600" i="1" smtClean="0">
                <a:ea typeface="ＭＳ Ｐゴシック" pitchFamily="34" charset="-128"/>
              </a:rPr>
              <a:t>S’ </a:t>
            </a:r>
            <a:r>
              <a:rPr lang="en-US" altLang="en-US" sz="1600" smtClean="0">
                <a:ea typeface="ＭＳ Ｐゴシック" pitchFamily="34" charset="-128"/>
              </a:rPr>
              <a:t>are </a:t>
            </a:r>
            <a:r>
              <a:rPr lang="en-US" altLang="en-US" sz="1600" b="1" smtClean="0">
                <a:solidFill>
                  <a:srgbClr val="000099"/>
                </a:solidFill>
                <a:ea typeface="ＭＳ Ｐゴシック" pitchFamily="34" charset="-128"/>
              </a:rPr>
              <a:t>conflict equivalent</a:t>
            </a:r>
            <a:r>
              <a:rPr lang="en-US" altLang="en-US" sz="1600" i="1" smtClean="0">
                <a:ea typeface="ＭＳ Ｐゴシック" pitchFamily="34" charset="-128"/>
              </a:rPr>
              <a:t>.</a:t>
            </a:r>
            <a:endParaRPr lang="en-US" altLang="en-US" sz="1600" smtClean="0">
              <a:ea typeface="ＭＳ Ｐゴシック" pitchFamily="34" charset="-128"/>
            </a:endParaRPr>
          </a:p>
          <a:p>
            <a:pPr>
              <a:tabLst>
                <a:tab pos="2222500" algn="l"/>
                <a:tab pos="2568575" algn="l"/>
                <a:tab pos="3319463" algn="l"/>
                <a:tab pos="3594100" algn="l"/>
              </a:tabLst>
            </a:pPr>
            <a:r>
              <a:rPr lang="en-US" altLang="en-US" sz="1600" smtClean="0">
                <a:ea typeface="ＭＳ Ｐゴシック" pitchFamily="34" charset="-128"/>
              </a:rPr>
              <a:t>We say that a schedule </a:t>
            </a:r>
            <a:r>
              <a:rPr lang="en-US" altLang="en-US" sz="1600" i="1" smtClean="0">
                <a:ea typeface="ＭＳ Ｐゴシック" pitchFamily="34" charset="-128"/>
              </a:rPr>
              <a:t>S</a:t>
            </a:r>
            <a:r>
              <a:rPr lang="en-US" altLang="en-US" sz="1600" smtClean="0">
                <a:ea typeface="ＭＳ Ｐゴシック" pitchFamily="34" charset="-128"/>
              </a:rPr>
              <a:t> is </a:t>
            </a:r>
            <a:r>
              <a:rPr lang="en-US" altLang="en-US" sz="1600" b="1" smtClean="0">
                <a:solidFill>
                  <a:srgbClr val="000099"/>
                </a:solidFill>
                <a:ea typeface="ＭＳ Ｐゴシック" pitchFamily="34" charset="-128"/>
              </a:rPr>
              <a:t>conflict serializable</a:t>
            </a:r>
            <a:r>
              <a:rPr lang="en-US" altLang="en-US" sz="1600" smtClean="0">
                <a:ea typeface="ＭＳ Ｐゴシック" pitchFamily="34" charset="-128"/>
              </a:rPr>
              <a:t> if it is conflict equivalent to a serial schedule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H.K.Sharma,CS Department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5912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ECE\Downloads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201" y="112983"/>
            <a:ext cx="1058646" cy="1071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752600" y="503361"/>
            <a:ext cx="6631431" cy="4801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sz="28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ESHAN COLLEGE OF ENGINEERING 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600200"/>
            <a:ext cx="8077200" cy="35941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View Serializability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584450"/>
            <a:ext cx="7937500" cy="3165475"/>
          </a:xfrm>
        </p:spPr>
        <p:txBody>
          <a:bodyPr/>
          <a:lstStyle/>
          <a:p>
            <a:pPr>
              <a:defRPr/>
            </a:pPr>
            <a:r>
              <a:rPr lang="en-US" sz="1600" dirty="0"/>
              <a:t>Let </a:t>
            </a:r>
            <a:r>
              <a:rPr lang="en-US" sz="1600" i="1" dirty="0"/>
              <a:t>S</a:t>
            </a:r>
            <a:r>
              <a:rPr lang="en-US" sz="1600" dirty="0"/>
              <a:t> and </a:t>
            </a:r>
            <a:r>
              <a:rPr lang="en-US" sz="1600" i="1" dirty="0"/>
              <a:t>S’</a:t>
            </a:r>
            <a:r>
              <a:rPr lang="en-IN" sz="1600" dirty="0"/>
              <a:t> </a:t>
            </a:r>
            <a:r>
              <a:rPr lang="en-US" sz="1600" dirty="0"/>
              <a:t>be two schedules with the same set of transactions.  </a:t>
            </a:r>
            <a:r>
              <a:rPr lang="en-US" sz="1600" i="1" dirty="0"/>
              <a:t>S</a:t>
            </a:r>
            <a:r>
              <a:rPr lang="en-US" sz="1600" dirty="0"/>
              <a:t> and </a:t>
            </a:r>
            <a:r>
              <a:rPr lang="en-US" sz="1600" i="1" dirty="0"/>
              <a:t>S’ </a:t>
            </a:r>
            <a:r>
              <a:rPr lang="en-US" sz="1600" dirty="0"/>
              <a:t>are </a:t>
            </a:r>
            <a:r>
              <a:rPr lang="en-US" sz="1600" b="1" dirty="0">
                <a:solidFill>
                  <a:srgbClr val="000099"/>
                </a:solidFill>
              </a:rPr>
              <a:t>view equivalent</a:t>
            </a:r>
            <a:r>
              <a:rPr lang="en-US" sz="1600" i="1" dirty="0"/>
              <a:t> </a:t>
            </a:r>
            <a:r>
              <a:rPr lang="en-US" sz="1600" dirty="0"/>
              <a:t>if the following three conditions are met, for each data item </a:t>
            </a:r>
            <a:r>
              <a:rPr lang="en-US" sz="1600" i="1" dirty="0"/>
              <a:t>Q,</a:t>
            </a:r>
            <a:r>
              <a:rPr lang="en-US" sz="1600" dirty="0"/>
              <a:t> </a:t>
            </a:r>
          </a:p>
          <a:p>
            <a:pPr marL="457200" lvl="1" indent="0">
              <a:spcBef>
                <a:spcPts val="0"/>
              </a:spcBef>
              <a:buFont typeface="Monotype Sorts" charset="2"/>
              <a:buNone/>
              <a:defRPr/>
            </a:pPr>
            <a:r>
              <a:rPr lang="en-US" sz="1600" dirty="0">
                <a:solidFill>
                  <a:srgbClr val="FF9900"/>
                </a:solidFill>
              </a:rPr>
              <a:t>1.   </a:t>
            </a:r>
            <a:r>
              <a:rPr lang="en-US" sz="1600" dirty="0"/>
              <a:t>If in schedule S, transaction </a:t>
            </a:r>
            <a:r>
              <a:rPr lang="en-US" sz="1600" i="1" dirty="0"/>
              <a:t>T</a:t>
            </a:r>
            <a:r>
              <a:rPr lang="en-US" sz="1600" i="1" baseline="-25000" dirty="0"/>
              <a:t>i</a:t>
            </a:r>
            <a:r>
              <a:rPr lang="en-US" sz="1600" i="1" dirty="0"/>
              <a:t> </a:t>
            </a:r>
            <a:r>
              <a:rPr lang="en-US" sz="1600" dirty="0"/>
              <a:t>reads the initial value of </a:t>
            </a:r>
            <a:r>
              <a:rPr lang="en-US" sz="1600" i="1" dirty="0"/>
              <a:t>Q</a:t>
            </a:r>
            <a:r>
              <a:rPr lang="en-US" sz="1600" dirty="0"/>
              <a:t>, then in </a:t>
            </a:r>
          </a:p>
          <a:p>
            <a:pPr marL="457200" lvl="1" indent="0">
              <a:spcBef>
                <a:spcPts val="0"/>
              </a:spcBef>
              <a:buFont typeface="Monotype Sorts" charset="2"/>
              <a:buNone/>
              <a:defRPr/>
            </a:pPr>
            <a:r>
              <a:rPr lang="en-US" sz="1600" dirty="0"/>
              <a:t>      schedule </a:t>
            </a:r>
            <a:r>
              <a:rPr lang="en-US" sz="1600" i="1" dirty="0"/>
              <a:t>S</a:t>
            </a:r>
            <a:r>
              <a:rPr lang="en-IN" sz="1600" i="1" dirty="0"/>
              <a:t>’</a:t>
            </a:r>
            <a:r>
              <a:rPr lang="en-US" altLang="ja-JP" sz="1600" dirty="0"/>
              <a:t> also transaction </a:t>
            </a:r>
            <a:r>
              <a:rPr lang="en-US" altLang="ja-JP" sz="1600" i="1" dirty="0"/>
              <a:t>T</a:t>
            </a:r>
            <a:r>
              <a:rPr lang="en-US" altLang="ja-JP" sz="1600" i="1" baseline="-25000" dirty="0"/>
              <a:t>i</a:t>
            </a:r>
            <a:r>
              <a:rPr lang="en-US" altLang="ja-JP" sz="1600" i="1" dirty="0"/>
              <a:t> </a:t>
            </a:r>
            <a:r>
              <a:rPr lang="en-US" altLang="ja-JP" sz="1600" dirty="0"/>
              <a:t> must read the initial value of </a:t>
            </a:r>
            <a:r>
              <a:rPr lang="en-US" altLang="ja-JP" sz="1600" i="1" dirty="0"/>
              <a:t>Q.</a:t>
            </a:r>
          </a:p>
          <a:p>
            <a:pPr marL="457200" lvl="1" indent="0">
              <a:spcBef>
                <a:spcPts val="0"/>
              </a:spcBef>
              <a:buFont typeface="Monotype Sorts" charset="2"/>
              <a:buNone/>
              <a:defRPr/>
            </a:pPr>
            <a:r>
              <a:rPr lang="en-US" sz="1600" dirty="0">
                <a:solidFill>
                  <a:srgbClr val="FF9900"/>
                </a:solidFill>
              </a:rPr>
              <a:t>2.</a:t>
            </a:r>
            <a:r>
              <a:rPr lang="en-US" sz="1600" dirty="0"/>
              <a:t>   If in schedule S transaction </a:t>
            </a:r>
            <a:r>
              <a:rPr lang="en-US" sz="1600" i="1" dirty="0"/>
              <a:t>T</a:t>
            </a:r>
            <a:r>
              <a:rPr lang="en-US" sz="1600" i="1" baseline="-25000" dirty="0"/>
              <a:t>i</a:t>
            </a:r>
            <a:r>
              <a:rPr lang="en-US" sz="1600" i="1" dirty="0"/>
              <a:t> </a:t>
            </a:r>
            <a:r>
              <a:rPr lang="en-US" sz="1600" dirty="0"/>
              <a:t>executes </a:t>
            </a:r>
            <a:r>
              <a:rPr lang="en-US" sz="1600" b="1" dirty="0"/>
              <a:t>read</a:t>
            </a:r>
            <a:r>
              <a:rPr lang="en-US" sz="1600" dirty="0"/>
              <a:t>(</a:t>
            </a:r>
            <a:r>
              <a:rPr lang="en-US" sz="1600" i="1" dirty="0"/>
              <a:t>Q)</a:t>
            </a:r>
            <a:r>
              <a:rPr lang="en-US" sz="1600" dirty="0"/>
              <a:t>, and that value was </a:t>
            </a:r>
          </a:p>
          <a:p>
            <a:pPr marL="457200" lvl="1" indent="0">
              <a:spcBef>
                <a:spcPts val="0"/>
              </a:spcBef>
              <a:buFont typeface="Monotype Sorts" charset="2"/>
              <a:buNone/>
              <a:defRPr/>
            </a:pPr>
            <a:r>
              <a:rPr lang="en-US" sz="1600" dirty="0"/>
              <a:t>      produced by transaction </a:t>
            </a:r>
            <a:r>
              <a:rPr lang="en-US" sz="1600" i="1" dirty="0"/>
              <a:t>T</a:t>
            </a:r>
            <a:r>
              <a:rPr lang="en-US" sz="1600" i="1" baseline="-25000" dirty="0"/>
              <a:t>j</a:t>
            </a:r>
            <a:r>
              <a:rPr lang="en-US" sz="1600" dirty="0"/>
              <a:t> </a:t>
            </a:r>
            <a:r>
              <a:rPr lang="en-US" sz="1600" i="1" dirty="0"/>
              <a:t> </a:t>
            </a:r>
            <a:r>
              <a:rPr lang="en-US" sz="1600" dirty="0"/>
              <a:t>(if any), then in schedule </a:t>
            </a:r>
            <a:r>
              <a:rPr lang="en-US" sz="1600" i="1" dirty="0"/>
              <a:t>S</a:t>
            </a:r>
            <a:r>
              <a:rPr lang="en-IN" sz="1600" i="1" dirty="0"/>
              <a:t>’</a:t>
            </a:r>
            <a:r>
              <a:rPr lang="en-US" altLang="ja-JP" sz="1600" dirty="0"/>
              <a:t> also </a:t>
            </a:r>
          </a:p>
          <a:p>
            <a:pPr marL="457200" lvl="1" indent="0">
              <a:spcBef>
                <a:spcPts val="0"/>
              </a:spcBef>
              <a:buFont typeface="Monotype Sorts" charset="2"/>
              <a:buNone/>
              <a:defRPr/>
            </a:pPr>
            <a:r>
              <a:rPr lang="en-US" altLang="ja-JP" sz="1600" dirty="0"/>
              <a:t>      transaction </a:t>
            </a:r>
            <a:r>
              <a:rPr lang="en-US" altLang="ja-JP" sz="1600" i="1" dirty="0"/>
              <a:t>T</a:t>
            </a:r>
            <a:r>
              <a:rPr lang="en-US" altLang="ja-JP" sz="1600" i="1" baseline="-25000" dirty="0"/>
              <a:t>i</a:t>
            </a:r>
            <a:r>
              <a:rPr lang="en-US" altLang="ja-JP" sz="1600" dirty="0"/>
              <a:t> must read the value of </a:t>
            </a:r>
            <a:r>
              <a:rPr lang="en-US" altLang="ja-JP" sz="1600" i="1" dirty="0"/>
              <a:t>Q</a:t>
            </a:r>
            <a:r>
              <a:rPr lang="en-US" altLang="ja-JP" sz="1600" dirty="0"/>
              <a:t> that was produced by the </a:t>
            </a:r>
          </a:p>
          <a:p>
            <a:pPr marL="457200" lvl="1" indent="0">
              <a:spcBef>
                <a:spcPts val="0"/>
              </a:spcBef>
              <a:buFont typeface="Monotype Sorts" charset="2"/>
              <a:buNone/>
              <a:defRPr/>
            </a:pPr>
            <a:r>
              <a:rPr lang="en-US" altLang="ja-JP" sz="1600" dirty="0"/>
              <a:t>      same </a:t>
            </a:r>
            <a:r>
              <a:rPr lang="en-US" altLang="ja-JP" sz="1600" b="1" dirty="0"/>
              <a:t>write</a:t>
            </a:r>
            <a:r>
              <a:rPr lang="en-US" altLang="ja-JP" sz="1600" dirty="0"/>
              <a:t>(Q) operation of transaction </a:t>
            </a:r>
            <a:r>
              <a:rPr lang="en-US" altLang="ja-JP" sz="1600" i="1" dirty="0"/>
              <a:t>T</a:t>
            </a:r>
            <a:r>
              <a:rPr lang="en-US" altLang="ja-JP" sz="1600" i="1" baseline="-25000" dirty="0"/>
              <a:t>j</a:t>
            </a:r>
            <a:r>
              <a:rPr lang="en-US" altLang="ja-JP" sz="1600" dirty="0"/>
              <a:t> .</a:t>
            </a:r>
          </a:p>
          <a:p>
            <a:pPr marL="457200" lvl="1" indent="0">
              <a:spcBef>
                <a:spcPts val="0"/>
              </a:spcBef>
              <a:buFont typeface="Monotype Sorts" charset="2"/>
              <a:buNone/>
              <a:defRPr/>
            </a:pPr>
            <a:r>
              <a:rPr lang="en-US" sz="1600" dirty="0">
                <a:solidFill>
                  <a:srgbClr val="FF9900"/>
                </a:solidFill>
              </a:rPr>
              <a:t>3.   </a:t>
            </a:r>
            <a:r>
              <a:rPr lang="en-US" sz="1600" dirty="0"/>
              <a:t>The transaction (if any) that performs the final </a:t>
            </a:r>
            <a:r>
              <a:rPr lang="en-US" sz="1600" b="1" dirty="0"/>
              <a:t>write</a:t>
            </a:r>
            <a:r>
              <a:rPr lang="en-US" sz="1600" dirty="0"/>
              <a:t>(</a:t>
            </a:r>
            <a:r>
              <a:rPr lang="en-US" sz="1600" i="1" dirty="0"/>
              <a:t>Q</a:t>
            </a:r>
            <a:r>
              <a:rPr lang="en-US" sz="1600" dirty="0"/>
              <a:t>) operation in </a:t>
            </a:r>
          </a:p>
          <a:p>
            <a:pPr marL="457200" lvl="1" indent="0">
              <a:spcBef>
                <a:spcPts val="0"/>
              </a:spcBef>
              <a:buFont typeface="Monotype Sorts" charset="2"/>
              <a:buNone/>
              <a:defRPr/>
            </a:pPr>
            <a:r>
              <a:rPr lang="en-US" sz="1600" dirty="0"/>
              <a:t>      schedule </a:t>
            </a:r>
            <a:r>
              <a:rPr lang="en-US" sz="1600" i="1" dirty="0"/>
              <a:t>S </a:t>
            </a:r>
            <a:r>
              <a:rPr lang="en-US" sz="1600" dirty="0"/>
              <a:t>must also perform the final</a:t>
            </a:r>
            <a:r>
              <a:rPr lang="en-US" sz="1600" i="1" dirty="0"/>
              <a:t> </a:t>
            </a:r>
            <a:r>
              <a:rPr lang="en-US" sz="1600" b="1" dirty="0"/>
              <a:t>write</a:t>
            </a:r>
            <a:r>
              <a:rPr lang="en-US" sz="1600" dirty="0"/>
              <a:t>(</a:t>
            </a:r>
            <a:r>
              <a:rPr lang="en-US" sz="1600" i="1" dirty="0"/>
              <a:t>Q</a:t>
            </a:r>
            <a:r>
              <a:rPr lang="en-US" sz="1600" dirty="0"/>
              <a:t>) operation in schedule </a:t>
            </a:r>
            <a:r>
              <a:rPr lang="en-US" sz="1600" i="1" dirty="0"/>
              <a:t>S</a:t>
            </a:r>
            <a:r>
              <a:rPr lang="en-IN" altLang="ja-JP" sz="1600" i="1" dirty="0"/>
              <a:t>’</a:t>
            </a:r>
            <a:r>
              <a:rPr lang="en-US" altLang="ja-JP" sz="1600" i="1" dirty="0"/>
              <a:t>.</a:t>
            </a:r>
          </a:p>
          <a:p>
            <a:pPr marL="400050">
              <a:defRPr/>
            </a:pPr>
            <a:r>
              <a:rPr lang="en-US" sz="1600" dirty="0"/>
              <a:t>As can be seen, view equivalence is also based purely on </a:t>
            </a:r>
            <a:r>
              <a:rPr lang="en-US" sz="1600" b="1" dirty="0"/>
              <a:t>reads </a:t>
            </a:r>
            <a:r>
              <a:rPr lang="en-US" sz="1600" dirty="0"/>
              <a:t>and </a:t>
            </a:r>
            <a:r>
              <a:rPr lang="en-US" sz="1600" b="1" dirty="0"/>
              <a:t>writes</a:t>
            </a:r>
            <a:r>
              <a:rPr lang="en-US" sz="1600" dirty="0"/>
              <a:t> alone.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H.K.Sharma,CS Department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366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ECE\Downloads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201" y="112983"/>
            <a:ext cx="1058646" cy="1071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752600" y="503361"/>
            <a:ext cx="6631431" cy="4801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sz="28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ESHAN COLLEGE OF ENGINEERING 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905000"/>
            <a:ext cx="8077200" cy="48467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Concurrency Control vs. Serializability Tests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592138" y="2889250"/>
            <a:ext cx="7794625" cy="2860675"/>
          </a:xfrm>
        </p:spPr>
        <p:txBody>
          <a:bodyPr/>
          <a:lstStyle/>
          <a:p>
            <a:r>
              <a:rPr lang="en-US" altLang="en-US" sz="1600" smtClean="0">
                <a:ea typeface="ＭＳ Ｐゴシック" pitchFamily="34" charset="-128"/>
              </a:rPr>
              <a:t>Concurrency-control protocols allow concurrent schedules, but ensure that the schedules are conflict/view serializable, and are recoverable and cascadeless .</a:t>
            </a:r>
          </a:p>
          <a:p>
            <a:r>
              <a:rPr lang="en-US" altLang="en-US" sz="1600" smtClean="0">
                <a:ea typeface="ＭＳ Ｐゴシック" pitchFamily="34" charset="-128"/>
              </a:rPr>
              <a:t>Concurrency control protocols (generally) do not examine the precedence graph as it is being created</a:t>
            </a:r>
          </a:p>
          <a:p>
            <a:pPr lvl="1"/>
            <a:r>
              <a:rPr lang="en-US" altLang="en-US" sz="1600" smtClean="0">
                <a:ea typeface="ＭＳ Ｐゴシック" pitchFamily="34" charset="-128"/>
              </a:rPr>
              <a:t>Instead a protocol imposes a discipline that avoids non-serializable schedules.</a:t>
            </a:r>
          </a:p>
          <a:p>
            <a:pPr lvl="1"/>
            <a:r>
              <a:rPr lang="en-US" altLang="en-US" sz="1600" smtClean="0">
                <a:ea typeface="ＭＳ Ｐゴシック" pitchFamily="34" charset="-128"/>
              </a:rPr>
              <a:t>We study such protocols in Chapter 16.</a:t>
            </a:r>
          </a:p>
          <a:p>
            <a:r>
              <a:rPr lang="en-US" altLang="en-US" sz="1600" smtClean="0">
                <a:ea typeface="ＭＳ Ｐゴシック" pitchFamily="34" charset="-128"/>
              </a:rPr>
              <a:t>Different concurrency control protocols provide different tradeoffs between the amount of concurrency they allow and the amount of overhead that they incur.</a:t>
            </a:r>
          </a:p>
          <a:p>
            <a:r>
              <a:rPr lang="en-US" altLang="en-US" sz="1600" smtClean="0">
                <a:ea typeface="ＭＳ Ｐゴシック" pitchFamily="34" charset="-128"/>
              </a:rPr>
              <a:t>Tests for serializability help us understand why a concurrency control protocol is correct.   </a:t>
            </a:r>
          </a:p>
          <a:p>
            <a:endParaRPr lang="en-US" altLang="en-US" sz="1600" smtClean="0">
              <a:ea typeface="ＭＳ Ｐゴシック" pitchFamily="34" charset="-128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H.K.Sharma,CS Department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11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ECE\Downloads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201" y="112983"/>
            <a:ext cx="1058646" cy="1071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752600" y="503361"/>
            <a:ext cx="6631431" cy="4801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sz="28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ESHAN COLLEGE OF ENGINEERING 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825815" y="1600200"/>
            <a:ext cx="8077200" cy="520931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</a:rPr>
              <a:t>Multivalued Dependencies (MVDs)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825815" y="2576514"/>
            <a:ext cx="7585075" cy="35067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1600" smtClean="0">
                <a:ea typeface="ＭＳ Ｐゴシック" pitchFamily="34" charset="-128"/>
              </a:rPr>
              <a:t>Suppose we record names of children, and phone numbers for instructors:</a:t>
            </a:r>
          </a:p>
          <a:p>
            <a:pPr lvl="1"/>
            <a:r>
              <a:rPr lang="en-US" altLang="en-US" sz="1600" i="1" smtClean="0">
                <a:ea typeface="ＭＳ Ｐゴシック" pitchFamily="34" charset="-128"/>
              </a:rPr>
              <a:t>inst_child</a:t>
            </a:r>
            <a:r>
              <a:rPr lang="en-US" altLang="en-US" sz="1600" smtClean="0">
                <a:ea typeface="ＭＳ Ｐゴシック" pitchFamily="34" charset="-128"/>
              </a:rPr>
              <a:t>(</a:t>
            </a:r>
            <a:r>
              <a:rPr lang="en-US" altLang="en-US" sz="1600" i="1" smtClean="0">
                <a:ea typeface="ＭＳ Ｐゴシック" pitchFamily="34" charset="-128"/>
              </a:rPr>
              <a:t>ID</a:t>
            </a:r>
            <a:r>
              <a:rPr lang="en-US" altLang="en-US" sz="1600" smtClean="0">
                <a:ea typeface="ＭＳ Ｐゴシック" pitchFamily="34" charset="-128"/>
              </a:rPr>
              <a:t>, </a:t>
            </a:r>
            <a:r>
              <a:rPr lang="en-US" altLang="en-US" sz="1600" i="1" smtClean="0">
                <a:ea typeface="ＭＳ Ｐゴシック" pitchFamily="34" charset="-128"/>
              </a:rPr>
              <a:t>child_name</a:t>
            </a:r>
            <a:r>
              <a:rPr lang="en-US" altLang="en-US" sz="1600" smtClean="0">
                <a:ea typeface="ＭＳ Ｐゴシック" pitchFamily="34" charset="-128"/>
              </a:rPr>
              <a:t>)</a:t>
            </a:r>
          </a:p>
          <a:p>
            <a:pPr lvl="1"/>
            <a:r>
              <a:rPr lang="en-US" altLang="en-US" sz="1600" i="1" smtClean="0">
                <a:ea typeface="ＭＳ Ｐゴシック" pitchFamily="34" charset="-128"/>
              </a:rPr>
              <a:t>inst_phone</a:t>
            </a:r>
            <a:r>
              <a:rPr lang="en-US" altLang="en-US" sz="1600" smtClean="0">
                <a:ea typeface="ＭＳ Ｐゴシック" pitchFamily="34" charset="-128"/>
              </a:rPr>
              <a:t>(</a:t>
            </a:r>
            <a:r>
              <a:rPr lang="en-US" altLang="en-US" sz="1600" i="1" smtClean="0">
                <a:ea typeface="ＭＳ Ｐゴシック" pitchFamily="34" charset="-128"/>
              </a:rPr>
              <a:t>ID</a:t>
            </a:r>
            <a:r>
              <a:rPr lang="en-US" altLang="en-US" sz="1600" smtClean="0">
                <a:ea typeface="ＭＳ Ｐゴシック" pitchFamily="34" charset="-128"/>
              </a:rPr>
              <a:t>, </a:t>
            </a:r>
            <a:r>
              <a:rPr lang="en-US" altLang="en-US" sz="1600" i="1" smtClean="0">
                <a:ea typeface="ＭＳ Ｐゴシック" pitchFamily="34" charset="-128"/>
              </a:rPr>
              <a:t>phone_number</a:t>
            </a:r>
            <a:r>
              <a:rPr lang="en-US" altLang="en-US" sz="1600" smtClean="0">
                <a:ea typeface="ＭＳ Ｐゴシック" pitchFamily="34" charset="-128"/>
              </a:rPr>
              <a:t>)</a:t>
            </a:r>
          </a:p>
          <a:p>
            <a:r>
              <a:rPr lang="en-US" altLang="en-US" sz="1600" smtClean="0">
                <a:ea typeface="ＭＳ Ｐゴシック" pitchFamily="34" charset="-128"/>
              </a:rPr>
              <a:t>If we were to combine these schemas to get</a:t>
            </a:r>
          </a:p>
          <a:p>
            <a:pPr lvl="1"/>
            <a:r>
              <a:rPr lang="en-US" altLang="en-US" sz="1600" i="1" smtClean="0">
                <a:ea typeface="ＭＳ Ｐゴシック" pitchFamily="34" charset="-128"/>
              </a:rPr>
              <a:t>inst_info</a:t>
            </a:r>
            <a:r>
              <a:rPr lang="en-US" altLang="en-US" sz="1600" smtClean="0">
                <a:ea typeface="ＭＳ Ｐゴシック" pitchFamily="34" charset="-128"/>
              </a:rPr>
              <a:t>(</a:t>
            </a:r>
            <a:r>
              <a:rPr lang="en-US" altLang="en-US" sz="1600" i="1" smtClean="0">
                <a:ea typeface="ＭＳ Ｐゴシック" pitchFamily="34" charset="-128"/>
              </a:rPr>
              <a:t>ID</a:t>
            </a:r>
            <a:r>
              <a:rPr lang="en-US" altLang="en-US" sz="1600" smtClean="0">
                <a:ea typeface="ＭＳ Ｐゴシック" pitchFamily="34" charset="-128"/>
              </a:rPr>
              <a:t>, </a:t>
            </a:r>
            <a:r>
              <a:rPr lang="en-US" altLang="en-US" sz="1600" i="1" smtClean="0">
                <a:ea typeface="ＭＳ Ｐゴシック" pitchFamily="34" charset="-128"/>
              </a:rPr>
              <a:t>child_name</a:t>
            </a:r>
            <a:r>
              <a:rPr lang="en-US" altLang="en-US" sz="1600" smtClean="0">
                <a:ea typeface="ＭＳ Ｐゴシック" pitchFamily="34" charset="-128"/>
              </a:rPr>
              <a:t>, </a:t>
            </a:r>
            <a:r>
              <a:rPr lang="en-US" altLang="en-US" sz="1600" i="1" smtClean="0">
                <a:ea typeface="ＭＳ Ｐゴシック" pitchFamily="34" charset="-128"/>
              </a:rPr>
              <a:t>phone_number</a:t>
            </a:r>
            <a:r>
              <a:rPr lang="en-US" altLang="en-US" sz="1600" smtClean="0">
                <a:ea typeface="ＭＳ Ｐゴシック" pitchFamily="34" charset="-128"/>
              </a:rPr>
              <a:t>)</a:t>
            </a:r>
          </a:p>
          <a:p>
            <a:pPr lvl="1"/>
            <a:r>
              <a:rPr lang="en-US" altLang="en-US" sz="1600" smtClean="0">
                <a:ea typeface="ＭＳ Ｐゴシック" pitchFamily="34" charset="-128"/>
              </a:rPr>
              <a:t>Example data:</a:t>
            </a:r>
            <a:br>
              <a:rPr lang="en-US" altLang="en-US" sz="1600" smtClean="0">
                <a:ea typeface="ＭＳ Ｐゴシック" pitchFamily="34" charset="-128"/>
              </a:rPr>
            </a:br>
            <a:r>
              <a:rPr lang="en-US" altLang="en-US" sz="1600" smtClean="0">
                <a:ea typeface="ＭＳ Ｐゴシック" pitchFamily="34" charset="-128"/>
              </a:rPr>
              <a:t>(99999, David, 512-555-1234)</a:t>
            </a:r>
            <a:br>
              <a:rPr lang="en-US" altLang="en-US" sz="1600" smtClean="0">
                <a:ea typeface="ＭＳ Ｐゴシック" pitchFamily="34" charset="-128"/>
              </a:rPr>
            </a:br>
            <a:r>
              <a:rPr lang="en-US" altLang="en-US" sz="1600" smtClean="0">
                <a:ea typeface="ＭＳ Ｐゴシック" pitchFamily="34" charset="-128"/>
              </a:rPr>
              <a:t>(99999, David, 512-555-4321)</a:t>
            </a:r>
            <a:br>
              <a:rPr lang="en-US" altLang="en-US" sz="1600" smtClean="0">
                <a:ea typeface="ＭＳ Ｐゴシック" pitchFamily="34" charset="-128"/>
              </a:rPr>
            </a:br>
            <a:r>
              <a:rPr lang="en-US" altLang="en-US" sz="1600" smtClean="0">
                <a:ea typeface="ＭＳ Ｐゴシック" pitchFamily="34" charset="-128"/>
              </a:rPr>
              <a:t>(99999, William, 512-555-1234)</a:t>
            </a:r>
            <a:br>
              <a:rPr lang="en-US" altLang="en-US" sz="1600" smtClean="0">
                <a:ea typeface="ＭＳ Ｐゴシック" pitchFamily="34" charset="-128"/>
              </a:rPr>
            </a:br>
            <a:r>
              <a:rPr lang="en-US" altLang="en-US" sz="1600" smtClean="0">
                <a:ea typeface="ＭＳ Ｐゴシック" pitchFamily="34" charset="-128"/>
              </a:rPr>
              <a:t>(99999, William, 512-555-4321)</a:t>
            </a:r>
          </a:p>
          <a:p>
            <a:r>
              <a:rPr lang="en-US" altLang="en-US" sz="1600" smtClean="0">
                <a:ea typeface="ＭＳ Ｐゴシック" pitchFamily="34" charset="-128"/>
              </a:rPr>
              <a:t>This relation is in BCNF</a:t>
            </a:r>
          </a:p>
          <a:p>
            <a:pPr lvl="1"/>
            <a:r>
              <a:rPr lang="en-US" altLang="en-US" sz="1600" smtClean="0">
                <a:ea typeface="ＭＳ Ｐゴシック" pitchFamily="34" charset="-128"/>
              </a:rPr>
              <a:t>Why?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H.K.Sharma,CS Department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394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ECE\Downloads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201" y="112983"/>
            <a:ext cx="1058646" cy="1071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752600" y="503361"/>
            <a:ext cx="6631431" cy="4801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sz="28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ESHAN COLLEGE OF ENGINEERING 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818888" y="1751013"/>
            <a:ext cx="8077200" cy="6096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</a:rPr>
              <a:t>Multivalued Dependencies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818888" y="2816226"/>
            <a:ext cx="7602538" cy="3184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1890713" algn="l"/>
                <a:tab pos="2798763" algn="l"/>
              </a:tabLst>
            </a:pPr>
            <a:r>
              <a:rPr lang="en-US" altLang="en-US" sz="1600" smtClean="0">
                <a:ea typeface="ＭＳ Ｐゴシック" pitchFamily="34" charset="-128"/>
              </a:rPr>
              <a:t>Let </a:t>
            </a:r>
            <a:r>
              <a:rPr lang="en-US" altLang="en-US" sz="1600" i="1" smtClean="0">
                <a:ea typeface="ＭＳ Ｐゴシック" pitchFamily="34" charset="-128"/>
              </a:rPr>
              <a:t>R</a:t>
            </a:r>
            <a:r>
              <a:rPr lang="en-US" altLang="en-US" sz="1600" smtClean="0">
                <a:ea typeface="ＭＳ Ｐゴシック" pitchFamily="34" charset="-128"/>
              </a:rPr>
              <a:t> be a relation schema and let </a:t>
            </a:r>
            <a:r>
              <a:rPr lang="en-US" altLang="en-US" sz="1600" smtClean="0">
                <a:ea typeface="ＭＳ Ｐゴシック" pitchFamily="34" charset="-128"/>
                <a:sym typeface="Symbol" pitchFamily="18" charset="2"/>
              </a:rPr>
              <a:t>  </a:t>
            </a:r>
            <a:r>
              <a:rPr lang="en-US" altLang="en-US" sz="1600" i="1" smtClean="0">
                <a:ea typeface="ＭＳ Ｐゴシック" pitchFamily="34" charset="-128"/>
                <a:sym typeface="Symbol" pitchFamily="18" charset="2"/>
              </a:rPr>
              <a:t>R</a:t>
            </a:r>
            <a:r>
              <a:rPr lang="en-US" altLang="en-US" sz="1600" smtClean="0">
                <a:ea typeface="ＭＳ Ｐゴシック" pitchFamily="34" charset="-128"/>
                <a:sym typeface="Symbol" pitchFamily="18" charset="2"/>
              </a:rPr>
              <a:t> and </a:t>
            </a:r>
            <a:r>
              <a:rPr lang="en-US" altLang="en-US" sz="1600" smtClean="0">
                <a:ea typeface="ＭＳ Ｐゴシック" pitchFamily="34" charset="-128"/>
                <a:sym typeface="Greek Symbols"/>
              </a:rPr>
              <a:t> </a:t>
            </a:r>
            <a:r>
              <a:rPr lang="en-US" altLang="en-US" sz="1600" smtClean="0">
                <a:ea typeface="ＭＳ Ｐゴシック" pitchFamily="34" charset="-128"/>
                <a:sym typeface="Symbol" pitchFamily="18" charset="2"/>
              </a:rPr>
              <a:t> </a:t>
            </a:r>
            <a:r>
              <a:rPr lang="en-US" altLang="en-US" sz="1600" i="1" smtClean="0">
                <a:ea typeface="ＭＳ Ｐゴシック" pitchFamily="34" charset="-128"/>
                <a:sym typeface="Symbol" pitchFamily="18" charset="2"/>
              </a:rPr>
              <a:t>R. </a:t>
            </a:r>
            <a:r>
              <a:rPr lang="en-US" altLang="en-US" sz="1600" smtClean="0">
                <a:ea typeface="ＭＳ Ｐゴシック" pitchFamily="34" charset="-128"/>
                <a:sym typeface="Symbol" pitchFamily="18" charset="2"/>
              </a:rPr>
              <a:t>  The </a:t>
            </a:r>
            <a:r>
              <a:rPr lang="en-US" altLang="en-US" sz="1600" b="1" smtClean="0">
                <a:solidFill>
                  <a:srgbClr val="002060"/>
                </a:solidFill>
                <a:ea typeface="ＭＳ Ｐゴシック" pitchFamily="34" charset="-128"/>
                <a:sym typeface="Symbol" pitchFamily="18" charset="2"/>
              </a:rPr>
              <a:t>multivalued dependency</a:t>
            </a:r>
            <a:r>
              <a:rPr lang="en-US" altLang="en-US" sz="1600" smtClean="0">
                <a:solidFill>
                  <a:srgbClr val="002060"/>
                </a:solidFill>
                <a:ea typeface="ＭＳ Ｐゴシック" pitchFamily="34" charset="-128"/>
                <a:sym typeface="Symbol" pitchFamily="18" charset="2"/>
              </a:rPr>
              <a:t> </a:t>
            </a:r>
            <a:endParaRPr lang="en-US" altLang="en-US" sz="1600" smtClean="0">
              <a:solidFill>
                <a:srgbClr val="002060"/>
              </a:solidFill>
              <a:ea typeface="ＭＳ Ｐゴシック" pitchFamily="34" charset="-128"/>
            </a:endParaRPr>
          </a:p>
          <a:p>
            <a:pPr>
              <a:buFont typeface="Monotype Sorts" charset="2"/>
              <a:buNone/>
              <a:tabLst>
                <a:tab pos="1890713" algn="l"/>
                <a:tab pos="2798763" algn="l"/>
              </a:tabLst>
            </a:pPr>
            <a:r>
              <a:rPr lang="en-US" altLang="en-US" sz="1600" smtClean="0">
                <a:ea typeface="ＭＳ Ｐゴシック" pitchFamily="34" charset="-128"/>
                <a:sym typeface="Greek Symbols"/>
              </a:rPr>
              <a:t>			</a:t>
            </a:r>
            <a:r>
              <a:rPr lang="en-US" altLang="en-US" sz="1600" smtClean="0">
                <a:ea typeface="ＭＳ Ｐゴシック" pitchFamily="34" charset="-128"/>
                <a:sym typeface="Symbol" pitchFamily="18" charset="2"/>
              </a:rPr>
              <a:t></a:t>
            </a:r>
            <a:r>
              <a:rPr lang="en-US" altLang="en-US" sz="1600" smtClean="0">
                <a:ea typeface="ＭＳ Ｐゴシック" pitchFamily="34" charset="-128"/>
                <a:sym typeface="Greek Symbols"/>
              </a:rPr>
              <a:t> </a:t>
            </a:r>
            <a:r>
              <a:rPr lang="en-US" altLang="en-US" sz="1600" b="1" smtClean="0">
                <a:ea typeface="ＭＳ Ｐゴシック" pitchFamily="34" charset="-128"/>
                <a:sym typeface="Symbol" pitchFamily="18" charset="2"/>
              </a:rPr>
              <a:t></a:t>
            </a:r>
            <a:r>
              <a:rPr lang="en-US" altLang="en-US" sz="1600" smtClean="0">
                <a:ea typeface="ＭＳ Ｐゴシック" pitchFamily="34" charset="-128"/>
                <a:sym typeface="Monotype Sorts" charset="2"/>
              </a:rPr>
              <a:t> </a:t>
            </a:r>
            <a:r>
              <a:rPr lang="en-US" altLang="en-US" sz="1600" smtClean="0">
                <a:ea typeface="ＭＳ Ｐゴシック" pitchFamily="34" charset="-128"/>
                <a:sym typeface="Symbol" pitchFamily="18" charset="2"/>
              </a:rPr>
              <a:t></a:t>
            </a:r>
            <a:endParaRPr lang="en-US" altLang="en-US" sz="1600" i="1" smtClean="0">
              <a:ea typeface="ＭＳ Ｐゴシック" pitchFamily="34" charset="-128"/>
              <a:sym typeface="Greek Symbols"/>
            </a:endParaRPr>
          </a:p>
          <a:p>
            <a:pPr>
              <a:buFont typeface="Monotype Sorts" charset="2"/>
              <a:buNone/>
              <a:tabLst>
                <a:tab pos="1890713" algn="l"/>
                <a:tab pos="2798763" algn="l"/>
              </a:tabLst>
            </a:pPr>
            <a:r>
              <a:rPr lang="en-US" altLang="en-US" sz="1600" i="1" smtClean="0">
                <a:ea typeface="ＭＳ Ｐゴシック" pitchFamily="34" charset="-128"/>
                <a:sym typeface="Greek Symbols"/>
              </a:rPr>
              <a:t>	</a:t>
            </a:r>
            <a:r>
              <a:rPr lang="en-US" altLang="en-US" sz="1600" smtClean="0">
                <a:ea typeface="ＭＳ Ｐゴシック" pitchFamily="34" charset="-128"/>
                <a:sym typeface="Greek Symbols"/>
              </a:rPr>
              <a:t>holds on </a:t>
            </a:r>
            <a:r>
              <a:rPr lang="en-US" altLang="en-US" sz="1600" i="1" smtClean="0">
                <a:ea typeface="ＭＳ Ｐゴシック" pitchFamily="34" charset="-128"/>
                <a:sym typeface="Greek Symbols"/>
              </a:rPr>
              <a:t>R</a:t>
            </a:r>
            <a:r>
              <a:rPr lang="en-US" altLang="en-US" sz="1600" smtClean="0">
                <a:ea typeface="ＭＳ Ｐゴシック" pitchFamily="34" charset="-128"/>
                <a:sym typeface="Greek Symbols"/>
              </a:rPr>
              <a:t> if in any legal relation </a:t>
            </a:r>
            <a:r>
              <a:rPr lang="en-US" altLang="en-US" sz="1600" i="1" smtClean="0">
                <a:ea typeface="ＭＳ Ｐゴシック" pitchFamily="34" charset="-128"/>
                <a:sym typeface="Greek Symbols"/>
              </a:rPr>
              <a:t>r(R),</a:t>
            </a:r>
            <a:r>
              <a:rPr lang="en-US" altLang="en-US" sz="1600" smtClean="0">
                <a:ea typeface="ＭＳ Ｐゴシック" pitchFamily="34" charset="-128"/>
                <a:sym typeface="Greek Symbols"/>
              </a:rPr>
              <a:t> for all pairs for tuples </a:t>
            </a:r>
            <a:r>
              <a:rPr lang="en-US" altLang="en-US" sz="1600" i="1" smtClean="0">
                <a:ea typeface="ＭＳ Ｐゴシック" pitchFamily="34" charset="-128"/>
                <a:sym typeface="Greek Symbols"/>
              </a:rPr>
              <a:t>t</a:t>
            </a:r>
            <a:r>
              <a:rPr lang="en-US" altLang="en-US" sz="1600" baseline="-25000" smtClean="0">
                <a:ea typeface="ＭＳ Ｐゴシック" pitchFamily="34" charset="-128"/>
                <a:sym typeface="Greek Symbols"/>
              </a:rPr>
              <a:t>1 </a:t>
            </a:r>
            <a:r>
              <a:rPr lang="en-US" altLang="en-US" sz="1600" smtClean="0">
                <a:ea typeface="ＭＳ Ｐゴシック" pitchFamily="34" charset="-128"/>
                <a:sym typeface="Greek Symbols"/>
              </a:rPr>
              <a:t>and </a:t>
            </a:r>
            <a:r>
              <a:rPr lang="en-US" altLang="en-US" sz="1600" i="1" smtClean="0">
                <a:ea typeface="ＭＳ Ｐゴシック" pitchFamily="34" charset="-128"/>
                <a:sym typeface="Greek Symbols"/>
              </a:rPr>
              <a:t>t</a:t>
            </a:r>
            <a:r>
              <a:rPr lang="en-US" altLang="en-US" sz="1600" i="1" baseline="-25000" smtClean="0">
                <a:ea typeface="ＭＳ Ｐゴシック" pitchFamily="34" charset="-128"/>
                <a:sym typeface="Greek Symbols"/>
              </a:rPr>
              <a:t>2</a:t>
            </a:r>
            <a:r>
              <a:rPr lang="en-US" altLang="en-US" sz="1600" smtClean="0">
                <a:ea typeface="ＭＳ Ｐゴシック" pitchFamily="34" charset="-128"/>
                <a:sym typeface="Greek Symbols"/>
              </a:rPr>
              <a:t> in </a:t>
            </a:r>
            <a:r>
              <a:rPr lang="en-US" altLang="en-US" sz="1600" i="1" smtClean="0">
                <a:ea typeface="ＭＳ Ｐゴシック" pitchFamily="34" charset="-128"/>
                <a:sym typeface="Greek Symbols"/>
              </a:rPr>
              <a:t>r</a:t>
            </a:r>
            <a:r>
              <a:rPr lang="en-US" altLang="en-US" sz="1600" smtClean="0">
                <a:ea typeface="ＭＳ Ｐゴシック" pitchFamily="34" charset="-128"/>
                <a:sym typeface="Greek Symbols"/>
              </a:rPr>
              <a:t> such that </a:t>
            </a:r>
            <a:r>
              <a:rPr lang="en-US" altLang="en-US" sz="1600" i="1" smtClean="0">
                <a:ea typeface="ＭＳ Ｐゴシック" pitchFamily="34" charset="-128"/>
                <a:sym typeface="Greek Symbols"/>
              </a:rPr>
              <a:t>t</a:t>
            </a:r>
            <a:r>
              <a:rPr lang="en-US" altLang="en-US" sz="1600" baseline="-25000" smtClean="0">
                <a:ea typeface="ＭＳ Ｐゴシック" pitchFamily="34" charset="-128"/>
                <a:sym typeface="Greek Symbols"/>
              </a:rPr>
              <a:t>1</a:t>
            </a:r>
            <a:r>
              <a:rPr lang="en-US" altLang="en-US" sz="1600" smtClean="0">
                <a:ea typeface="ＭＳ Ｐゴシック" pitchFamily="34" charset="-128"/>
                <a:sym typeface="Greek Symbols"/>
              </a:rPr>
              <a:t>[</a:t>
            </a:r>
            <a:r>
              <a:rPr lang="en-US" altLang="en-US" sz="1600" smtClean="0">
                <a:ea typeface="ＭＳ Ｐゴシック" pitchFamily="34" charset="-128"/>
                <a:sym typeface="Symbol" pitchFamily="18" charset="2"/>
              </a:rPr>
              <a:t></a:t>
            </a:r>
            <a:r>
              <a:rPr lang="en-US" altLang="en-US" sz="1600" smtClean="0">
                <a:ea typeface="ＭＳ Ｐゴシック" pitchFamily="34" charset="-128"/>
                <a:sym typeface="Greek Symbols"/>
              </a:rPr>
              <a:t>] = </a:t>
            </a:r>
            <a:r>
              <a:rPr lang="en-US" altLang="en-US" sz="1600" i="1" smtClean="0">
                <a:ea typeface="ＭＳ Ｐゴシック" pitchFamily="34" charset="-128"/>
                <a:sym typeface="Greek Symbols"/>
              </a:rPr>
              <a:t>t</a:t>
            </a:r>
            <a:r>
              <a:rPr lang="en-US" altLang="en-US" sz="1600" i="1" baseline="-25000" smtClean="0">
                <a:ea typeface="ＭＳ Ｐゴシック" pitchFamily="34" charset="-128"/>
                <a:sym typeface="Greek Symbols"/>
              </a:rPr>
              <a:t>2 </a:t>
            </a:r>
            <a:r>
              <a:rPr lang="en-US" altLang="en-US" sz="1600" smtClean="0">
                <a:ea typeface="ＭＳ Ｐゴシック" pitchFamily="34" charset="-128"/>
                <a:sym typeface="Greek Symbols"/>
              </a:rPr>
              <a:t>[</a:t>
            </a:r>
            <a:r>
              <a:rPr lang="en-US" altLang="en-US" sz="1600" smtClean="0">
                <a:ea typeface="ＭＳ Ｐゴシック" pitchFamily="34" charset="-128"/>
                <a:sym typeface="Symbol" pitchFamily="18" charset="2"/>
              </a:rPr>
              <a:t></a:t>
            </a:r>
            <a:r>
              <a:rPr lang="en-US" altLang="en-US" sz="1600" smtClean="0">
                <a:ea typeface="ＭＳ Ｐゴシック" pitchFamily="34" charset="-128"/>
                <a:sym typeface="Greek Symbols"/>
              </a:rPr>
              <a:t>], there exist tuples </a:t>
            </a:r>
            <a:r>
              <a:rPr lang="en-US" altLang="en-US" sz="1600" i="1" smtClean="0">
                <a:ea typeface="ＭＳ Ｐゴシック" pitchFamily="34" charset="-128"/>
                <a:sym typeface="Greek Symbols"/>
              </a:rPr>
              <a:t>t</a:t>
            </a:r>
            <a:r>
              <a:rPr lang="en-US" altLang="en-US" sz="1600" i="1" baseline="-25000" smtClean="0">
                <a:ea typeface="ＭＳ Ｐゴシック" pitchFamily="34" charset="-128"/>
                <a:sym typeface="Greek Symbols"/>
              </a:rPr>
              <a:t>3</a:t>
            </a:r>
            <a:r>
              <a:rPr lang="en-US" altLang="en-US" sz="1600" smtClean="0">
                <a:ea typeface="ＭＳ Ｐゴシック" pitchFamily="34" charset="-128"/>
                <a:sym typeface="Greek Symbols"/>
              </a:rPr>
              <a:t> and </a:t>
            </a:r>
            <a:r>
              <a:rPr lang="en-US" altLang="en-US" sz="1600" i="1" smtClean="0">
                <a:ea typeface="ＭＳ Ｐゴシック" pitchFamily="34" charset="-128"/>
                <a:sym typeface="Greek Symbols"/>
              </a:rPr>
              <a:t>t</a:t>
            </a:r>
            <a:r>
              <a:rPr lang="en-US" altLang="en-US" sz="1600" baseline="-25000" smtClean="0">
                <a:ea typeface="ＭＳ Ｐゴシック" pitchFamily="34" charset="-128"/>
                <a:sym typeface="Greek Symbols"/>
              </a:rPr>
              <a:t>4</a:t>
            </a:r>
            <a:r>
              <a:rPr lang="en-US" altLang="en-US" sz="1600" smtClean="0">
                <a:ea typeface="ＭＳ Ｐゴシック" pitchFamily="34" charset="-128"/>
                <a:sym typeface="Greek Symbols"/>
              </a:rPr>
              <a:t> in </a:t>
            </a:r>
            <a:r>
              <a:rPr lang="en-US" altLang="en-US" sz="1600" i="1" smtClean="0">
                <a:ea typeface="ＭＳ Ｐゴシック" pitchFamily="34" charset="-128"/>
                <a:sym typeface="Greek Symbols"/>
              </a:rPr>
              <a:t>r </a:t>
            </a:r>
            <a:r>
              <a:rPr lang="en-US" altLang="en-US" sz="1600" smtClean="0">
                <a:ea typeface="ＭＳ Ｐゴシック" pitchFamily="34" charset="-128"/>
                <a:sym typeface="Greek Symbols"/>
              </a:rPr>
              <a:t>such that: </a:t>
            </a:r>
          </a:p>
          <a:p>
            <a:pPr>
              <a:buFont typeface="Monotype Sorts" charset="2"/>
              <a:buNone/>
              <a:tabLst>
                <a:tab pos="1890713" algn="l"/>
                <a:tab pos="2798763" algn="l"/>
              </a:tabLst>
            </a:pPr>
            <a:r>
              <a:rPr lang="en-US" altLang="en-US" sz="1600" smtClean="0">
                <a:ea typeface="ＭＳ Ｐゴシック" pitchFamily="34" charset="-128"/>
                <a:sym typeface="Greek Symbols"/>
              </a:rPr>
              <a:t>		 </a:t>
            </a:r>
            <a:r>
              <a:rPr lang="en-US" altLang="en-US" sz="1600" i="1" smtClean="0">
                <a:ea typeface="ＭＳ Ｐゴシック" pitchFamily="34" charset="-128"/>
                <a:sym typeface="Greek Symbols"/>
              </a:rPr>
              <a:t>t</a:t>
            </a:r>
            <a:r>
              <a:rPr lang="en-US" altLang="en-US" sz="1600" baseline="-25000" smtClean="0">
                <a:ea typeface="ＭＳ Ｐゴシック" pitchFamily="34" charset="-128"/>
                <a:sym typeface="Greek Symbols"/>
              </a:rPr>
              <a:t>1</a:t>
            </a:r>
            <a:r>
              <a:rPr lang="en-US" altLang="en-US" sz="1600" smtClean="0">
                <a:ea typeface="ＭＳ Ｐゴシック" pitchFamily="34" charset="-128"/>
                <a:sym typeface="Greek Symbols"/>
              </a:rPr>
              <a:t>[</a:t>
            </a:r>
            <a:r>
              <a:rPr lang="en-US" altLang="en-US" sz="1600" smtClean="0">
                <a:ea typeface="ＭＳ Ｐゴシック" pitchFamily="34" charset="-128"/>
                <a:sym typeface="Symbol" pitchFamily="18" charset="2"/>
              </a:rPr>
              <a:t></a:t>
            </a:r>
            <a:r>
              <a:rPr lang="en-US" altLang="en-US" sz="1600" smtClean="0">
                <a:ea typeface="ＭＳ Ｐゴシック" pitchFamily="34" charset="-128"/>
                <a:sym typeface="Greek Symbols"/>
              </a:rPr>
              <a:t>] = </a:t>
            </a:r>
            <a:r>
              <a:rPr lang="en-US" altLang="en-US" sz="1600" i="1" smtClean="0">
                <a:ea typeface="ＭＳ Ｐゴシック" pitchFamily="34" charset="-128"/>
                <a:sym typeface="Greek Symbols"/>
              </a:rPr>
              <a:t>t</a:t>
            </a:r>
            <a:r>
              <a:rPr lang="en-US" altLang="en-US" sz="1600" i="1" baseline="-25000" smtClean="0">
                <a:ea typeface="ＭＳ Ｐゴシック" pitchFamily="34" charset="-128"/>
                <a:sym typeface="Greek Symbols"/>
              </a:rPr>
              <a:t>2 </a:t>
            </a:r>
            <a:r>
              <a:rPr lang="en-US" altLang="en-US" sz="1600" smtClean="0">
                <a:ea typeface="ＭＳ Ｐゴシック" pitchFamily="34" charset="-128"/>
                <a:sym typeface="Greek Symbols"/>
              </a:rPr>
              <a:t>[</a:t>
            </a:r>
            <a:r>
              <a:rPr lang="en-US" altLang="en-US" sz="1600" smtClean="0">
                <a:ea typeface="ＭＳ Ｐゴシック" pitchFamily="34" charset="-128"/>
                <a:sym typeface="Symbol" pitchFamily="18" charset="2"/>
              </a:rPr>
              <a:t></a:t>
            </a:r>
            <a:r>
              <a:rPr lang="en-US" altLang="en-US" sz="1600" smtClean="0">
                <a:ea typeface="ＭＳ Ｐゴシック" pitchFamily="34" charset="-128"/>
                <a:sym typeface="Greek Symbols"/>
              </a:rPr>
              <a:t>] = </a:t>
            </a:r>
            <a:r>
              <a:rPr lang="en-US" altLang="en-US" sz="1600" i="1" smtClean="0">
                <a:ea typeface="ＭＳ Ｐゴシック" pitchFamily="34" charset="-128"/>
                <a:sym typeface="Greek Symbols"/>
              </a:rPr>
              <a:t>t</a:t>
            </a:r>
            <a:r>
              <a:rPr lang="en-US" altLang="en-US" sz="1600" baseline="-25000" smtClean="0">
                <a:ea typeface="ＭＳ Ｐゴシック" pitchFamily="34" charset="-128"/>
                <a:sym typeface="Greek Symbols"/>
              </a:rPr>
              <a:t>3</a:t>
            </a:r>
            <a:r>
              <a:rPr lang="en-US" altLang="en-US" sz="1600" smtClean="0">
                <a:ea typeface="ＭＳ Ｐゴシック" pitchFamily="34" charset="-128"/>
                <a:sym typeface="Greek Symbols"/>
              </a:rPr>
              <a:t> [</a:t>
            </a:r>
            <a:r>
              <a:rPr lang="en-US" altLang="en-US" sz="1600" smtClean="0">
                <a:ea typeface="ＭＳ Ｐゴシック" pitchFamily="34" charset="-128"/>
                <a:sym typeface="Symbol" pitchFamily="18" charset="2"/>
              </a:rPr>
              <a:t></a:t>
            </a:r>
            <a:r>
              <a:rPr lang="en-US" altLang="en-US" sz="1600" smtClean="0">
                <a:ea typeface="ＭＳ Ｐゴシック" pitchFamily="34" charset="-128"/>
                <a:sym typeface="Greek Symbols"/>
              </a:rPr>
              <a:t>] = </a:t>
            </a:r>
            <a:r>
              <a:rPr lang="en-US" altLang="en-US" sz="1600" i="1" smtClean="0">
                <a:ea typeface="ＭＳ Ｐゴシック" pitchFamily="34" charset="-128"/>
                <a:sym typeface="Greek Symbols"/>
              </a:rPr>
              <a:t>t</a:t>
            </a:r>
            <a:r>
              <a:rPr lang="en-US" altLang="en-US" sz="1600" baseline="-25000" smtClean="0">
                <a:ea typeface="ＭＳ Ｐゴシック" pitchFamily="34" charset="-128"/>
                <a:sym typeface="Greek Symbols"/>
              </a:rPr>
              <a:t>4</a:t>
            </a:r>
            <a:r>
              <a:rPr lang="en-US" altLang="en-US" sz="1600" i="1" baseline="-25000" smtClean="0">
                <a:ea typeface="ＭＳ Ｐゴシック" pitchFamily="34" charset="-128"/>
                <a:sym typeface="Greek Symbols"/>
              </a:rPr>
              <a:t> </a:t>
            </a:r>
            <a:r>
              <a:rPr lang="en-US" altLang="en-US" sz="1600" smtClean="0">
                <a:ea typeface="ＭＳ Ｐゴシック" pitchFamily="34" charset="-128"/>
                <a:sym typeface="Greek Symbols"/>
              </a:rPr>
              <a:t>[</a:t>
            </a:r>
            <a:r>
              <a:rPr lang="en-US" altLang="en-US" sz="1600" smtClean="0">
                <a:ea typeface="ＭＳ Ｐゴシック" pitchFamily="34" charset="-128"/>
                <a:sym typeface="Symbol" pitchFamily="18" charset="2"/>
              </a:rPr>
              <a:t></a:t>
            </a:r>
            <a:r>
              <a:rPr lang="en-US" altLang="en-US" sz="1600" smtClean="0">
                <a:ea typeface="ＭＳ Ｐゴシック" pitchFamily="34" charset="-128"/>
                <a:sym typeface="Greek Symbols"/>
              </a:rPr>
              <a:t>] </a:t>
            </a:r>
            <a:br>
              <a:rPr lang="en-US" altLang="en-US" sz="1600" smtClean="0">
                <a:ea typeface="ＭＳ Ｐゴシック" pitchFamily="34" charset="-128"/>
                <a:sym typeface="Greek Symbols"/>
              </a:rPr>
            </a:br>
            <a:r>
              <a:rPr lang="en-US" altLang="en-US" sz="1600" smtClean="0">
                <a:ea typeface="ＭＳ Ｐゴシック" pitchFamily="34" charset="-128"/>
                <a:sym typeface="Greek Symbols"/>
              </a:rPr>
              <a:t>	 </a:t>
            </a:r>
            <a:r>
              <a:rPr lang="en-US" altLang="en-US" sz="1600" i="1" smtClean="0">
                <a:ea typeface="ＭＳ Ｐゴシック" pitchFamily="34" charset="-128"/>
                <a:sym typeface="Greek Symbols"/>
              </a:rPr>
              <a:t>t</a:t>
            </a:r>
            <a:r>
              <a:rPr lang="en-US" altLang="en-US" sz="1600" baseline="-25000" smtClean="0">
                <a:ea typeface="ＭＳ Ｐゴシック" pitchFamily="34" charset="-128"/>
                <a:sym typeface="Greek Symbols"/>
              </a:rPr>
              <a:t>3</a:t>
            </a:r>
            <a:r>
              <a:rPr lang="en-US" altLang="en-US" sz="1600" smtClean="0">
                <a:ea typeface="ＭＳ Ｐゴシック" pitchFamily="34" charset="-128"/>
                <a:sym typeface="Greek Symbols"/>
              </a:rPr>
              <a:t>[</a:t>
            </a:r>
            <a:r>
              <a:rPr lang="en-US" altLang="en-US" sz="1600" smtClean="0">
                <a:ea typeface="ＭＳ Ｐゴシック" pitchFamily="34" charset="-128"/>
                <a:sym typeface="Symbol" pitchFamily="18" charset="2"/>
              </a:rPr>
              <a:t></a:t>
            </a:r>
            <a:r>
              <a:rPr lang="en-US" altLang="en-US" sz="1600" smtClean="0">
                <a:ea typeface="ＭＳ Ｐゴシック" pitchFamily="34" charset="-128"/>
                <a:sym typeface="Greek Symbols"/>
              </a:rPr>
              <a:t>]         =  </a:t>
            </a:r>
            <a:r>
              <a:rPr lang="en-US" altLang="en-US" sz="1600" i="1" smtClean="0">
                <a:ea typeface="ＭＳ Ｐゴシック" pitchFamily="34" charset="-128"/>
                <a:sym typeface="Greek Symbols"/>
              </a:rPr>
              <a:t>t</a:t>
            </a:r>
            <a:r>
              <a:rPr lang="en-US" altLang="en-US" sz="1600" baseline="-25000" smtClean="0">
                <a:ea typeface="ＭＳ Ｐゴシック" pitchFamily="34" charset="-128"/>
                <a:sym typeface="Greek Symbols"/>
              </a:rPr>
              <a:t>1 </a:t>
            </a:r>
            <a:r>
              <a:rPr lang="en-US" altLang="en-US" sz="1600" smtClean="0">
                <a:ea typeface="ＭＳ Ｐゴシック" pitchFamily="34" charset="-128"/>
                <a:sym typeface="Greek Symbols"/>
              </a:rPr>
              <a:t>[</a:t>
            </a:r>
            <a:r>
              <a:rPr lang="en-US" altLang="en-US" sz="1600" smtClean="0">
                <a:ea typeface="ＭＳ Ｐゴシック" pitchFamily="34" charset="-128"/>
                <a:sym typeface="Symbol" pitchFamily="18" charset="2"/>
              </a:rPr>
              <a:t></a:t>
            </a:r>
            <a:r>
              <a:rPr lang="en-US" altLang="en-US" sz="1600" smtClean="0">
                <a:ea typeface="ＭＳ Ｐゴシック" pitchFamily="34" charset="-128"/>
                <a:sym typeface="Greek Symbols"/>
              </a:rPr>
              <a:t>] </a:t>
            </a:r>
            <a:br>
              <a:rPr lang="en-US" altLang="en-US" sz="1600" smtClean="0">
                <a:ea typeface="ＭＳ Ｐゴシック" pitchFamily="34" charset="-128"/>
                <a:sym typeface="Greek Symbols"/>
              </a:rPr>
            </a:br>
            <a:r>
              <a:rPr lang="en-US" altLang="en-US" sz="1600" smtClean="0">
                <a:ea typeface="ＭＳ Ｐゴシック" pitchFamily="34" charset="-128"/>
                <a:sym typeface="Greek Symbols"/>
              </a:rPr>
              <a:t>	 </a:t>
            </a:r>
            <a:r>
              <a:rPr lang="en-US" altLang="en-US" sz="1600" i="1" smtClean="0">
                <a:ea typeface="ＭＳ Ｐゴシック" pitchFamily="34" charset="-128"/>
                <a:sym typeface="Greek Symbols"/>
              </a:rPr>
              <a:t>t</a:t>
            </a:r>
            <a:r>
              <a:rPr lang="en-US" altLang="en-US" sz="1600" baseline="-25000" smtClean="0">
                <a:ea typeface="ＭＳ Ｐゴシック" pitchFamily="34" charset="-128"/>
                <a:sym typeface="Greek Symbols"/>
              </a:rPr>
              <a:t>3</a:t>
            </a:r>
            <a:r>
              <a:rPr lang="en-US" altLang="en-US" sz="1600" smtClean="0">
                <a:ea typeface="ＭＳ Ｐゴシック" pitchFamily="34" charset="-128"/>
                <a:sym typeface="Greek Symbols"/>
              </a:rPr>
              <a:t>[</a:t>
            </a:r>
            <a:r>
              <a:rPr lang="en-US" altLang="en-US" sz="1600" i="1" smtClean="0">
                <a:ea typeface="ＭＳ Ｐゴシック" pitchFamily="34" charset="-128"/>
                <a:sym typeface="Greek Symbols"/>
              </a:rPr>
              <a:t>R  – </a:t>
            </a:r>
            <a:r>
              <a:rPr lang="en-US" altLang="en-US" sz="1600" smtClean="0">
                <a:ea typeface="ＭＳ Ｐゴシック" pitchFamily="34" charset="-128"/>
                <a:sym typeface="Symbol" pitchFamily="18" charset="2"/>
              </a:rPr>
              <a:t></a:t>
            </a:r>
            <a:r>
              <a:rPr lang="en-US" altLang="en-US" sz="1600" smtClean="0">
                <a:ea typeface="ＭＳ Ｐゴシック" pitchFamily="34" charset="-128"/>
                <a:sym typeface="Greek Symbols"/>
              </a:rPr>
              <a:t>] =  </a:t>
            </a:r>
            <a:r>
              <a:rPr lang="en-US" altLang="en-US" sz="1600" i="1" smtClean="0">
                <a:ea typeface="ＭＳ Ｐゴシック" pitchFamily="34" charset="-128"/>
                <a:sym typeface="Greek Symbols"/>
              </a:rPr>
              <a:t>t</a:t>
            </a:r>
            <a:r>
              <a:rPr lang="en-US" altLang="en-US" sz="1600" baseline="-25000" smtClean="0">
                <a:ea typeface="ＭＳ Ｐゴシック" pitchFamily="34" charset="-128"/>
                <a:sym typeface="Greek Symbols"/>
              </a:rPr>
              <a:t>2</a:t>
            </a:r>
            <a:r>
              <a:rPr lang="en-US" altLang="en-US" sz="1600" smtClean="0">
                <a:ea typeface="ＭＳ Ｐゴシック" pitchFamily="34" charset="-128"/>
                <a:sym typeface="Greek Symbols"/>
              </a:rPr>
              <a:t>[</a:t>
            </a:r>
            <a:r>
              <a:rPr lang="en-US" altLang="en-US" sz="1600" i="1" smtClean="0">
                <a:ea typeface="ＭＳ Ｐゴシック" pitchFamily="34" charset="-128"/>
                <a:sym typeface="Greek Symbols"/>
              </a:rPr>
              <a:t>R  – </a:t>
            </a:r>
            <a:r>
              <a:rPr lang="en-US" altLang="en-US" sz="1600" smtClean="0">
                <a:ea typeface="ＭＳ Ｐゴシック" pitchFamily="34" charset="-128"/>
                <a:sym typeface="Symbol" pitchFamily="18" charset="2"/>
              </a:rPr>
              <a:t></a:t>
            </a:r>
            <a:r>
              <a:rPr lang="en-US" altLang="en-US" sz="1600" smtClean="0">
                <a:ea typeface="ＭＳ Ｐゴシック" pitchFamily="34" charset="-128"/>
                <a:sym typeface="Greek Symbols"/>
              </a:rPr>
              <a:t>] </a:t>
            </a:r>
            <a:br>
              <a:rPr lang="en-US" altLang="en-US" sz="1600" smtClean="0">
                <a:ea typeface="ＭＳ Ｐゴシック" pitchFamily="34" charset="-128"/>
                <a:sym typeface="Greek Symbols"/>
              </a:rPr>
            </a:br>
            <a:r>
              <a:rPr lang="en-US" altLang="en-US" sz="1600" smtClean="0">
                <a:ea typeface="ＭＳ Ｐゴシック" pitchFamily="34" charset="-128"/>
                <a:sym typeface="Greek Symbols"/>
              </a:rPr>
              <a:t>	 </a:t>
            </a:r>
            <a:r>
              <a:rPr lang="en-US" altLang="en-US" sz="1600" i="1" smtClean="0">
                <a:ea typeface="ＭＳ Ｐゴシック" pitchFamily="34" charset="-128"/>
                <a:sym typeface="Greek Symbols"/>
              </a:rPr>
              <a:t>t</a:t>
            </a:r>
            <a:r>
              <a:rPr lang="en-US" altLang="en-US" sz="1600" baseline="-25000" smtClean="0">
                <a:ea typeface="ＭＳ Ｐゴシック" pitchFamily="34" charset="-128"/>
                <a:sym typeface="Greek Symbols"/>
              </a:rPr>
              <a:t>4 </a:t>
            </a:r>
            <a:r>
              <a:rPr lang="en-US" altLang="en-US" sz="1600" smtClean="0">
                <a:ea typeface="ＭＳ Ｐゴシック" pitchFamily="34" charset="-128"/>
                <a:sym typeface="Greek Symbols"/>
              </a:rPr>
              <a:t>[</a:t>
            </a:r>
            <a:r>
              <a:rPr lang="en-US" altLang="en-US" sz="1600" smtClean="0">
                <a:ea typeface="ＭＳ Ｐゴシック" pitchFamily="34" charset="-128"/>
                <a:sym typeface="Symbol" pitchFamily="18" charset="2"/>
              </a:rPr>
              <a:t></a:t>
            </a:r>
            <a:r>
              <a:rPr lang="en-US" altLang="en-US" sz="1600" smtClean="0">
                <a:ea typeface="ＭＳ Ｐゴシック" pitchFamily="34" charset="-128"/>
                <a:sym typeface="Greek Symbols"/>
              </a:rPr>
              <a:t>]         =  </a:t>
            </a:r>
            <a:r>
              <a:rPr lang="en-US" altLang="en-US" sz="1600" i="1" smtClean="0">
                <a:ea typeface="ＭＳ Ｐゴシック" pitchFamily="34" charset="-128"/>
                <a:sym typeface="Greek Symbols"/>
              </a:rPr>
              <a:t>t</a:t>
            </a:r>
            <a:r>
              <a:rPr lang="en-US" altLang="en-US" sz="1600" baseline="-25000" smtClean="0">
                <a:ea typeface="ＭＳ Ｐゴシック" pitchFamily="34" charset="-128"/>
                <a:sym typeface="Greek Symbols"/>
              </a:rPr>
              <a:t>2</a:t>
            </a:r>
            <a:r>
              <a:rPr lang="en-US" altLang="en-US" sz="1600" smtClean="0">
                <a:ea typeface="ＭＳ Ｐゴシック" pitchFamily="34" charset="-128"/>
                <a:sym typeface="Greek Symbols"/>
              </a:rPr>
              <a:t>[</a:t>
            </a:r>
            <a:r>
              <a:rPr lang="en-US" altLang="en-US" sz="1600" smtClean="0">
                <a:ea typeface="ＭＳ Ｐゴシック" pitchFamily="34" charset="-128"/>
                <a:sym typeface="Symbol" pitchFamily="18" charset="2"/>
              </a:rPr>
              <a:t></a:t>
            </a:r>
            <a:r>
              <a:rPr lang="en-US" altLang="en-US" sz="1600" smtClean="0">
                <a:ea typeface="ＭＳ Ｐゴシック" pitchFamily="34" charset="-128"/>
                <a:sym typeface="Greek Symbols"/>
              </a:rPr>
              <a:t>] </a:t>
            </a:r>
            <a:br>
              <a:rPr lang="en-US" altLang="en-US" sz="1600" smtClean="0">
                <a:ea typeface="ＭＳ Ｐゴシック" pitchFamily="34" charset="-128"/>
                <a:sym typeface="Greek Symbols"/>
              </a:rPr>
            </a:br>
            <a:r>
              <a:rPr lang="en-US" altLang="en-US" sz="1600" smtClean="0">
                <a:ea typeface="ＭＳ Ｐゴシック" pitchFamily="34" charset="-128"/>
                <a:sym typeface="Greek Symbols"/>
              </a:rPr>
              <a:t>	 </a:t>
            </a:r>
            <a:r>
              <a:rPr lang="en-US" altLang="en-US" sz="1600" i="1" smtClean="0">
                <a:ea typeface="ＭＳ Ｐゴシック" pitchFamily="34" charset="-128"/>
                <a:sym typeface="Greek Symbols"/>
              </a:rPr>
              <a:t>t</a:t>
            </a:r>
            <a:r>
              <a:rPr lang="en-US" altLang="en-US" sz="1600" baseline="-25000" smtClean="0">
                <a:ea typeface="ＭＳ Ｐゴシック" pitchFamily="34" charset="-128"/>
                <a:sym typeface="Greek Symbols"/>
              </a:rPr>
              <a:t>4</a:t>
            </a:r>
            <a:r>
              <a:rPr lang="en-US" altLang="en-US" sz="1600" smtClean="0">
                <a:ea typeface="ＭＳ Ｐゴシック" pitchFamily="34" charset="-128"/>
                <a:sym typeface="Greek Symbols"/>
              </a:rPr>
              <a:t>[</a:t>
            </a:r>
            <a:r>
              <a:rPr lang="en-US" altLang="en-US" sz="1600" i="1" smtClean="0">
                <a:ea typeface="ＭＳ Ｐゴシック" pitchFamily="34" charset="-128"/>
                <a:sym typeface="Greek Symbols"/>
              </a:rPr>
              <a:t>R  – </a:t>
            </a:r>
            <a:r>
              <a:rPr lang="en-US" altLang="en-US" sz="1600" smtClean="0">
                <a:ea typeface="ＭＳ Ｐゴシック" pitchFamily="34" charset="-128"/>
                <a:sym typeface="Symbol" pitchFamily="18" charset="2"/>
              </a:rPr>
              <a:t></a:t>
            </a:r>
            <a:r>
              <a:rPr lang="en-US" altLang="en-US" sz="1600" smtClean="0">
                <a:ea typeface="ＭＳ Ｐゴシック" pitchFamily="34" charset="-128"/>
                <a:sym typeface="Greek Symbols"/>
              </a:rPr>
              <a:t>] =  </a:t>
            </a:r>
            <a:r>
              <a:rPr lang="en-US" altLang="en-US" sz="1600" i="1" smtClean="0">
                <a:ea typeface="ＭＳ Ｐゴシック" pitchFamily="34" charset="-128"/>
                <a:sym typeface="Greek Symbols"/>
              </a:rPr>
              <a:t>t</a:t>
            </a:r>
            <a:r>
              <a:rPr lang="en-US" altLang="en-US" sz="1600" baseline="-25000" smtClean="0">
                <a:ea typeface="ＭＳ Ｐゴシック" pitchFamily="34" charset="-128"/>
                <a:sym typeface="Greek Symbols"/>
              </a:rPr>
              <a:t>1</a:t>
            </a:r>
            <a:r>
              <a:rPr lang="en-US" altLang="en-US" sz="1600" smtClean="0">
                <a:ea typeface="ＭＳ Ｐゴシック" pitchFamily="34" charset="-128"/>
                <a:sym typeface="Greek Symbols"/>
              </a:rPr>
              <a:t>[</a:t>
            </a:r>
            <a:r>
              <a:rPr lang="en-US" altLang="en-US" sz="1600" i="1" smtClean="0">
                <a:ea typeface="ＭＳ Ｐゴシック" pitchFamily="34" charset="-128"/>
                <a:sym typeface="Greek Symbols"/>
              </a:rPr>
              <a:t>R  – </a:t>
            </a:r>
            <a:r>
              <a:rPr lang="en-US" altLang="en-US" sz="1600" smtClean="0">
                <a:ea typeface="ＭＳ Ｐゴシック" pitchFamily="34" charset="-128"/>
                <a:sym typeface="Symbol" pitchFamily="18" charset="2"/>
              </a:rPr>
              <a:t></a:t>
            </a:r>
            <a:r>
              <a:rPr lang="en-US" altLang="en-US" sz="1600" smtClean="0">
                <a:ea typeface="ＭＳ Ｐゴシック" pitchFamily="34" charset="-128"/>
                <a:sym typeface="Greek Symbols"/>
              </a:rPr>
              <a:t>] </a:t>
            </a:r>
            <a:br>
              <a:rPr lang="en-US" altLang="en-US" sz="1600" smtClean="0">
                <a:ea typeface="ＭＳ Ｐゴシック" pitchFamily="34" charset="-128"/>
                <a:sym typeface="Greek Symbols"/>
              </a:rPr>
            </a:br>
            <a:endParaRPr lang="en-US" altLang="en-US" sz="1600" smtClean="0">
              <a:ea typeface="ＭＳ Ｐゴシック" pitchFamily="34" charset="-128"/>
              <a:sym typeface="Greek Symbol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H.K.Sharma,CS Department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547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ECE\Downloads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201" y="112983"/>
            <a:ext cx="1058646" cy="1071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752600" y="503361"/>
            <a:ext cx="6631431" cy="4801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sz="28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ESHAN COLLEGE OF ENGINEERING 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676400"/>
            <a:ext cx="8077200" cy="6096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Transaction Concept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839669" y="2438400"/>
            <a:ext cx="7620000" cy="3733800"/>
          </a:xfrm>
        </p:spPr>
        <p:txBody>
          <a:bodyPr/>
          <a:lstStyle/>
          <a:p>
            <a:r>
              <a:rPr lang="en-US" altLang="en-US" sz="1600" dirty="0" smtClean="0">
                <a:ea typeface="ＭＳ Ｐゴシック" pitchFamily="34" charset="-128"/>
              </a:rPr>
              <a:t>A </a:t>
            </a:r>
            <a:r>
              <a:rPr lang="en-US" altLang="en-US" sz="1600" b="1" dirty="0" smtClean="0">
                <a:solidFill>
                  <a:srgbClr val="000099"/>
                </a:solidFill>
                <a:ea typeface="ＭＳ Ｐゴシック" pitchFamily="34" charset="-128"/>
              </a:rPr>
              <a:t>transaction</a:t>
            </a:r>
            <a:r>
              <a:rPr lang="en-US" altLang="en-US" sz="1600" i="1" dirty="0" smtClean="0">
                <a:ea typeface="ＭＳ Ｐゴシック" pitchFamily="34" charset="-128"/>
              </a:rPr>
              <a:t> </a:t>
            </a:r>
            <a:r>
              <a:rPr lang="en-US" altLang="en-US" sz="1600" dirty="0" smtClean="0">
                <a:ea typeface="ＭＳ Ｐゴシック" pitchFamily="34" charset="-128"/>
              </a:rPr>
              <a:t>is a </a:t>
            </a:r>
            <a:r>
              <a:rPr lang="en-US" altLang="en-US" sz="1600" i="1" dirty="0" smtClean="0">
                <a:ea typeface="ＭＳ Ｐゴシック" pitchFamily="34" charset="-128"/>
              </a:rPr>
              <a:t>unit </a:t>
            </a:r>
            <a:r>
              <a:rPr lang="en-US" altLang="en-US" sz="1600" dirty="0" smtClean="0">
                <a:ea typeface="ＭＳ Ｐゴシック" pitchFamily="34" charset="-128"/>
              </a:rPr>
              <a:t>of program execution that accesses and  possibly updates various data items.</a:t>
            </a:r>
          </a:p>
          <a:p>
            <a:r>
              <a:rPr lang="en-US" altLang="en-US" sz="1600" dirty="0" smtClean="0">
                <a:ea typeface="ＭＳ Ｐゴシック" pitchFamily="34" charset="-128"/>
              </a:rPr>
              <a:t>E.g., transaction to transfer $50 from account A to account B:</a:t>
            </a:r>
          </a:p>
          <a:p>
            <a:pPr lvl="1">
              <a:buFont typeface="Monotype Sorts" charset="2"/>
              <a:buNone/>
            </a:pPr>
            <a:r>
              <a:rPr lang="en-US" altLang="en-US" sz="1600" dirty="0" smtClean="0">
                <a:ea typeface="ＭＳ Ｐゴシック" pitchFamily="34" charset="-128"/>
              </a:rPr>
              <a:t>1.	</a:t>
            </a:r>
            <a:r>
              <a:rPr lang="en-US" altLang="en-US" sz="1600" b="1" dirty="0" smtClean="0">
                <a:ea typeface="ＭＳ Ｐゴシック" pitchFamily="34" charset="-128"/>
              </a:rPr>
              <a:t>read</a:t>
            </a:r>
            <a:r>
              <a:rPr lang="en-US" altLang="en-US" sz="1600" dirty="0" smtClean="0">
                <a:ea typeface="ＭＳ Ｐゴシック" pitchFamily="34" charset="-128"/>
              </a:rPr>
              <a:t>(</a:t>
            </a:r>
            <a:r>
              <a:rPr lang="en-US" altLang="en-US" sz="1600" i="1" dirty="0" smtClean="0">
                <a:ea typeface="ＭＳ Ｐゴシック" pitchFamily="34" charset="-128"/>
              </a:rPr>
              <a:t>A</a:t>
            </a:r>
            <a:r>
              <a:rPr lang="en-US" altLang="en-US" sz="1600" dirty="0" smtClean="0">
                <a:ea typeface="ＭＳ Ｐゴシック" pitchFamily="34" charset="-128"/>
              </a:rPr>
              <a:t>)</a:t>
            </a:r>
          </a:p>
          <a:p>
            <a:pPr lvl="1">
              <a:buFont typeface="Monotype Sorts" charset="2"/>
              <a:buNone/>
            </a:pPr>
            <a:r>
              <a:rPr lang="en-US" altLang="en-US" sz="1600" dirty="0" smtClean="0">
                <a:ea typeface="ＭＳ Ｐゴシック" pitchFamily="34" charset="-128"/>
              </a:rPr>
              <a:t>2.	</a:t>
            </a:r>
            <a:r>
              <a:rPr lang="en-US" altLang="en-US" sz="1600" i="1" dirty="0" smtClean="0">
                <a:ea typeface="ＭＳ Ｐゴシック" pitchFamily="34" charset="-128"/>
              </a:rPr>
              <a:t>A</a:t>
            </a:r>
            <a:r>
              <a:rPr lang="en-US" altLang="en-US" sz="1600" dirty="0" smtClean="0">
                <a:ea typeface="ＭＳ Ｐゴシック" pitchFamily="34" charset="-128"/>
              </a:rPr>
              <a:t> := </a:t>
            </a:r>
            <a:r>
              <a:rPr lang="en-US" altLang="en-US" sz="1600" i="1" dirty="0" smtClean="0">
                <a:ea typeface="ＭＳ Ｐゴシック" pitchFamily="34" charset="-128"/>
              </a:rPr>
              <a:t>A – </a:t>
            </a:r>
            <a:r>
              <a:rPr lang="en-US" altLang="en-US" sz="1600" dirty="0" smtClean="0">
                <a:ea typeface="ＭＳ Ｐゴシック" pitchFamily="34" charset="-128"/>
              </a:rPr>
              <a:t>50</a:t>
            </a:r>
          </a:p>
          <a:p>
            <a:pPr lvl="1">
              <a:buFont typeface="Monotype Sorts" charset="2"/>
              <a:buNone/>
            </a:pPr>
            <a:r>
              <a:rPr lang="en-US" altLang="en-US" sz="1600" dirty="0" smtClean="0">
                <a:ea typeface="ＭＳ Ｐゴシック" pitchFamily="34" charset="-128"/>
              </a:rPr>
              <a:t>3.	</a:t>
            </a:r>
            <a:r>
              <a:rPr lang="en-US" altLang="en-US" sz="1600" b="1" dirty="0" smtClean="0">
                <a:ea typeface="ＭＳ Ｐゴシック" pitchFamily="34" charset="-128"/>
              </a:rPr>
              <a:t>write</a:t>
            </a:r>
            <a:r>
              <a:rPr lang="en-US" altLang="en-US" sz="1600" dirty="0" smtClean="0">
                <a:ea typeface="ＭＳ Ｐゴシック" pitchFamily="34" charset="-128"/>
              </a:rPr>
              <a:t>(</a:t>
            </a:r>
            <a:r>
              <a:rPr lang="en-US" altLang="en-US" sz="1600" i="1" dirty="0" smtClean="0">
                <a:ea typeface="ＭＳ Ｐゴシック" pitchFamily="34" charset="-128"/>
              </a:rPr>
              <a:t>A</a:t>
            </a:r>
            <a:r>
              <a:rPr lang="en-US" altLang="en-US" sz="1600" dirty="0" smtClean="0">
                <a:ea typeface="ＭＳ Ｐゴシック" pitchFamily="34" charset="-128"/>
              </a:rPr>
              <a:t>)</a:t>
            </a:r>
          </a:p>
          <a:p>
            <a:pPr lvl="1">
              <a:buFont typeface="Monotype Sorts" charset="2"/>
              <a:buNone/>
            </a:pPr>
            <a:r>
              <a:rPr lang="en-US" altLang="en-US" sz="1600" dirty="0" smtClean="0">
                <a:ea typeface="ＭＳ Ｐゴシック" pitchFamily="34" charset="-128"/>
              </a:rPr>
              <a:t>4.	</a:t>
            </a:r>
            <a:r>
              <a:rPr lang="en-US" altLang="en-US" sz="1600" b="1" dirty="0" smtClean="0">
                <a:ea typeface="ＭＳ Ｐゴシック" pitchFamily="34" charset="-128"/>
              </a:rPr>
              <a:t>read</a:t>
            </a:r>
            <a:r>
              <a:rPr lang="en-US" altLang="en-US" sz="1600" dirty="0" smtClean="0">
                <a:ea typeface="ＭＳ Ｐゴシック" pitchFamily="34" charset="-128"/>
              </a:rPr>
              <a:t>(</a:t>
            </a:r>
            <a:r>
              <a:rPr lang="en-US" altLang="en-US" sz="1600" i="1" dirty="0" smtClean="0">
                <a:ea typeface="ＭＳ Ｐゴシック" pitchFamily="34" charset="-128"/>
              </a:rPr>
              <a:t>B</a:t>
            </a:r>
            <a:r>
              <a:rPr lang="en-US" altLang="en-US" sz="1600" dirty="0" smtClean="0">
                <a:ea typeface="ＭＳ Ｐゴシック" pitchFamily="34" charset="-128"/>
              </a:rPr>
              <a:t>)</a:t>
            </a:r>
          </a:p>
          <a:p>
            <a:pPr lvl="1">
              <a:buFont typeface="Monotype Sorts" charset="2"/>
              <a:buNone/>
            </a:pPr>
            <a:r>
              <a:rPr lang="en-US" altLang="en-US" sz="1600" dirty="0" smtClean="0">
                <a:ea typeface="ＭＳ Ｐゴシック" pitchFamily="34" charset="-128"/>
              </a:rPr>
              <a:t>5.	</a:t>
            </a:r>
            <a:r>
              <a:rPr lang="en-US" altLang="en-US" sz="1600" i="1" dirty="0" smtClean="0">
                <a:ea typeface="ＭＳ Ｐゴシック" pitchFamily="34" charset="-128"/>
              </a:rPr>
              <a:t>B</a:t>
            </a:r>
            <a:r>
              <a:rPr lang="en-US" altLang="en-US" sz="1600" dirty="0" smtClean="0">
                <a:ea typeface="ＭＳ Ｐゴシック" pitchFamily="34" charset="-128"/>
              </a:rPr>
              <a:t> := </a:t>
            </a:r>
            <a:r>
              <a:rPr lang="en-US" altLang="en-US" sz="1600" i="1" dirty="0" smtClean="0">
                <a:ea typeface="ＭＳ Ｐゴシック" pitchFamily="34" charset="-128"/>
              </a:rPr>
              <a:t>B + </a:t>
            </a:r>
            <a:r>
              <a:rPr lang="en-US" altLang="en-US" sz="1600" dirty="0" smtClean="0">
                <a:ea typeface="ＭＳ Ｐゴシック" pitchFamily="34" charset="-128"/>
              </a:rPr>
              <a:t>50</a:t>
            </a:r>
          </a:p>
          <a:p>
            <a:pPr lvl="1">
              <a:buFont typeface="Monotype Sorts" charset="2"/>
              <a:buNone/>
            </a:pPr>
            <a:r>
              <a:rPr lang="en-US" altLang="en-US" sz="1600" dirty="0" smtClean="0">
                <a:ea typeface="ＭＳ Ｐゴシック" pitchFamily="34" charset="-128"/>
              </a:rPr>
              <a:t>6.	</a:t>
            </a:r>
            <a:r>
              <a:rPr lang="en-US" altLang="en-US" sz="1600" b="1" dirty="0" smtClean="0">
                <a:ea typeface="ＭＳ Ｐゴシック" pitchFamily="34" charset="-128"/>
              </a:rPr>
              <a:t>write</a:t>
            </a:r>
            <a:r>
              <a:rPr lang="en-US" altLang="en-US" sz="1600" dirty="0" smtClean="0">
                <a:ea typeface="ＭＳ Ｐゴシック" pitchFamily="34" charset="-128"/>
              </a:rPr>
              <a:t>(</a:t>
            </a:r>
            <a:r>
              <a:rPr lang="en-US" altLang="en-US" sz="1600" i="1" dirty="0" smtClean="0">
                <a:ea typeface="ＭＳ Ｐゴシック" pitchFamily="34" charset="-128"/>
              </a:rPr>
              <a:t>B)</a:t>
            </a:r>
            <a:endParaRPr lang="en-US" altLang="en-US" sz="1600" dirty="0" smtClean="0">
              <a:ea typeface="ＭＳ Ｐゴシック" pitchFamily="34" charset="-128"/>
            </a:endParaRPr>
          </a:p>
          <a:p>
            <a:r>
              <a:rPr lang="en-US" altLang="en-US" sz="1600" dirty="0" smtClean="0">
                <a:ea typeface="ＭＳ Ｐゴシック" pitchFamily="34" charset="-128"/>
              </a:rPr>
              <a:t>Two main issues to deal with:</a:t>
            </a:r>
          </a:p>
          <a:p>
            <a:pPr lvl="1"/>
            <a:r>
              <a:rPr lang="en-US" altLang="en-US" sz="1600" dirty="0" smtClean="0">
                <a:ea typeface="ＭＳ Ｐゴシック" pitchFamily="34" charset="-128"/>
              </a:rPr>
              <a:t>Failures of various kinds, such as hardware failures and system crashes</a:t>
            </a:r>
          </a:p>
          <a:p>
            <a:pPr lvl="1"/>
            <a:r>
              <a:rPr lang="en-US" altLang="en-US" sz="1600" dirty="0" smtClean="0">
                <a:ea typeface="ＭＳ Ｐゴシック" pitchFamily="34" charset="-128"/>
              </a:rPr>
              <a:t>Concurrent execution of multiple transactions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H.K.Sharma,CS Department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971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ECE\Downloads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201" y="112983"/>
            <a:ext cx="1058646" cy="1071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752600" y="503361"/>
            <a:ext cx="6631431" cy="4801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sz="28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ESHAN COLLEGE OF ENGINEERING 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54495" y="1462881"/>
            <a:ext cx="8077200" cy="407106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ACID Properties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687820" y="3247231"/>
            <a:ext cx="7856538" cy="3051175"/>
          </a:xfrm>
        </p:spPr>
        <p:txBody>
          <a:bodyPr/>
          <a:lstStyle/>
          <a:p>
            <a:r>
              <a:rPr lang="en-US" altLang="en-US" sz="1600" b="1" smtClean="0">
                <a:solidFill>
                  <a:srgbClr val="000099"/>
                </a:solidFill>
                <a:ea typeface="ＭＳ Ｐゴシック" pitchFamily="34" charset="-128"/>
              </a:rPr>
              <a:t>Atomicity</a:t>
            </a:r>
            <a:r>
              <a:rPr lang="en-US" altLang="en-US" sz="1600" b="1" smtClean="0">
                <a:ea typeface="ＭＳ Ｐゴシック" pitchFamily="34" charset="-128"/>
              </a:rPr>
              <a:t>. </a:t>
            </a:r>
            <a:r>
              <a:rPr lang="en-US" altLang="en-US" sz="1600" smtClean="0">
                <a:ea typeface="ＭＳ Ｐゴシック" pitchFamily="34" charset="-128"/>
              </a:rPr>
              <a:t> Either all operations of the transaction are properly reflected in the database or none are.</a:t>
            </a:r>
          </a:p>
          <a:p>
            <a:r>
              <a:rPr lang="en-US" altLang="en-US" sz="1600" b="1" smtClean="0">
                <a:solidFill>
                  <a:srgbClr val="000099"/>
                </a:solidFill>
                <a:ea typeface="ＭＳ Ｐゴシック" pitchFamily="34" charset="-128"/>
              </a:rPr>
              <a:t>Consistency</a:t>
            </a:r>
            <a:r>
              <a:rPr lang="en-US" altLang="en-US" sz="1600" b="1" smtClean="0">
                <a:ea typeface="ＭＳ Ｐゴシック" pitchFamily="34" charset="-128"/>
              </a:rPr>
              <a:t>.</a:t>
            </a:r>
            <a:r>
              <a:rPr lang="en-US" altLang="en-US" sz="1600" smtClean="0">
                <a:ea typeface="ＭＳ Ｐゴシック" pitchFamily="34" charset="-128"/>
              </a:rPr>
              <a:t>  Execution of a transaction in isolation preserves the consistency of the database.</a:t>
            </a:r>
          </a:p>
          <a:p>
            <a:r>
              <a:rPr lang="en-US" altLang="en-US" sz="1600" b="1" smtClean="0">
                <a:solidFill>
                  <a:srgbClr val="000099"/>
                </a:solidFill>
                <a:ea typeface="ＭＳ Ｐゴシック" pitchFamily="34" charset="-128"/>
              </a:rPr>
              <a:t>Isolation</a:t>
            </a:r>
            <a:r>
              <a:rPr lang="en-US" altLang="en-US" sz="1600" b="1" smtClean="0">
                <a:ea typeface="ＭＳ Ｐゴシック" pitchFamily="34" charset="-128"/>
              </a:rPr>
              <a:t>.</a:t>
            </a:r>
            <a:r>
              <a:rPr lang="en-US" altLang="en-US" sz="1600" smtClean="0">
                <a:ea typeface="ＭＳ Ｐゴシック" pitchFamily="34" charset="-128"/>
              </a:rPr>
              <a:t>  Although multiple transactions may execute concurrently, each transaction must be unaware of other concurrently executing transactions.  Intermediate transaction results must be hidden from other concurrently executed transactions.  </a:t>
            </a:r>
          </a:p>
          <a:p>
            <a:pPr lvl="1"/>
            <a:r>
              <a:rPr lang="en-US" altLang="en-US" sz="1600" smtClean="0">
                <a:ea typeface="ＭＳ Ｐゴシック" pitchFamily="34" charset="-128"/>
              </a:rPr>
              <a:t>That is, for every pair of transactions </a:t>
            </a:r>
            <a:r>
              <a:rPr lang="en-US" altLang="en-US" sz="1600" i="1" smtClean="0">
                <a:ea typeface="ＭＳ Ｐゴシック" pitchFamily="34" charset="-128"/>
              </a:rPr>
              <a:t>T</a:t>
            </a:r>
            <a:r>
              <a:rPr lang="en-US" altLang="en-US" sz="1600" i="1" baseline="-25000" smtClean="0">
                <a:ea typeface="ＭＳ Ｐゴシック" pitchFamily="34" charset="-128"/>
              </a:rPr>
              <a:t>i</a:t>
            </a:r>
            <a:r>
              <a:rPr lang="en-US" altLang="en-US" sz="1600" i="1" smtClean="0">
                <a:ea typeface="ＭＳ Ｐゴシック" pitchFamily="34" charset="-128"/>
              </a:rPr>
              <a:t> </a:t>
            </a:r>
            <a:r>
              <a:rPr lang="en-US" altLang="en-US" sz="1600" smtClean="0">
                <a:ea typeface="ＭＳ Ｐゴシック" pitchFamily="34" charset="-128"/>
              </a:rPr>
              <a:t>and </a:t>
            </a:r>
            <a:r>
              <a:rPr lang="en-US" altLang="en-US" sz="1600" i="1" smtClean="0">
                <a:ea typeface="ＭＳ Ｐゴシック" pitchFamily="34" charset="-128"/>
              </a:rPr>
              <a:t>T</a:t>
            </a:r>
            <a:r>
              <a:rPr lang="en-US" altLang="en-US" sz="1600" i="1" baseline="-25000" smtClean="0">
                <a:ea typeface="ＭＳ Ｐゴシック" pitchFamily="34" charset="-128"/>
              </a:rPr>
              <a:t>j</a:t>
            </a:r>
            <a:r>
              <a:rPr lang="en-US" altLang="en-US" sz="1600" i="1" smtClean="0">
                <a:ea typeface="ＭＳ Ｐゴシック" pitchFamily="34" charset="-128"/>
              </a:rPr>
              <a:t>, </a:t>
            </a:r>
            <a:r>
              <a:rPr lang="en-US" altLang="en-US" sz="1600" smtClean="0">
                <a:ea typeface="ＭＳ Ｐゴシック" pitchFamily="34" charset="-128"/>
              </a:rPr>
              <a:t>it appears to </a:t>
            </a:r>
            <a:r>
              <a:rPr lang="en-US" altLang="en-US" sz="1600" i="1" smtClean="0">
                <a:ea typeface="ＭＳ Ｐゴシック" pitchFamily="34" charset="-128"/>
              </a:rPr>
              <a:t>T</a:t>
            </a:r>
            <a:r>
              <a:rPr lang="en-US" altLang="en-US" sz="1600" i="1" baseline="-25000" smtClean="0">
                <a:ea typeface="ＭＳ Ｐゴシック" pitchFamily="34" charset="-128"/>
              </a:rPr>
              <a:t>i</a:t>
            </a:r>
            <a:r>
              <a:rPr lang="en-US" altLang="en-US" sz="1600" i="1" smtClean="0">
                <a:ea typeface="ＭＳ Ｐゴシック" pitchFamily="34" charset="-128"/>
              </a:rPr>
              <a:t> </a:t>
            </a:r>
            <a:r>
              <a:rPr lang="en-US" altLang="en-US" sz="1600" smtClean="0">
                <a:ea typeface="ＭＳ Ｐゴシック" pitchFamily="34" charset="-128"/>
              </a:rPr>
              <a:t>that either </a:t>
            </a:r>
            <a:r>
              <a:rPr lang="en-US" altLang="en-US" sz="1600" i="1" smtClean="0">
                <a:ea typeface="ＭＳ Ｐゴシック" pitchFamily="34" charset="-128"/>
              </a:rPr>
              <a:t>T</a:t>
            </a:r>
            <a:r>
              <a:rPr lang="en-US" altLang="en-US" sz="1600" i="1" baseline="-25000" smtClean="0">
                <a:ea typeface="ＭＳ Ｐゴシック" pitchFamily="34" charset="-128"/>
              </a:rPr>
              <a:t>j</a:t>
            </a:r>
            <a:r>
              <a:rPr lang="en-US" altLang="en-US" sz="1600" i="1" smtClean="0">
                <a:ea typeface="ＭＳ Ｐゴシック" pitchFamily="34" charset="-128"/>
              </a:rPr>
              <a:t>, </a:t>
            </a:r>
            <a:r>
              <a:rPr lang="en-US" altLang="en-US" sz="1600" smtClean="0">
                <a:ea typeface="ＭＳ Ｐゴシック" pitchFamily="34" charset="-128"/>
              </a:rPr>
              <a:t>finished execution before </a:t>
            </a:r>
            <a:r>
              <a:rPr lang="en-US" altLang="en-US" sz="1600" i="1" smtClean="0">
                <a:ea typeface="ＭＳ Ｐゴシック" pitchFamily="34" charset="-128"/>
              </a:rPr>
              <a:t>T</a:t>
            </a:r>
            <a:r>
              <a:rPr lang="en-US" altLang="en-US" sz="1600" i="1" baseline="-25000" smtClean="0">
                <a:ea typeface="ＭＳ Ｐゴシック" pitchFamily="34" charset="-128"/>
              </a:rPr>
              <a:t>i</a:t>
            </a:r>
            <a:r>
              <a:rPr lang="en-US" altLang="en-US" sz="1600" smtClean="0">
                <a:ea typeface="ＭＳ Ｐゴシック" pitchFamily="34" charset="-128"/>
              </a:rPr>
              <a:t> started, or </a:t>
            </a:r>
            <a:r>
              <a:rPr lang="en-US" altLang="en-US" sz="1600" i="1" smtClean="0">
                <a:ea typeface="ＭＳ Ｐゴシック" pitchFamily="34" charset="-128"/>
              </a:rPr>
              <a:t>T</a:t>
            </a:r>
            <a:r>
              <a:rPr lang="en-US" altLang="en-US" sz="1600" i="1" baseline="-25000" smtClean="0">
                <a:ea typeface="ＭＳ Ｐゴシック" pitchFamily="34" charset="-128"/>
              </a:rPr>
              <a:t>j</a:t>
            </a:r>
            <a:r>
              <a:rPr lang="en-US" altLang="en-US" sz="1600" smtClean="0">
                <a:ea typeface="ＭＳ Ｐゴシック" pitchFamily="34" charset="-128"/>
              </a:rPr>
              <a:t> started execution after </a:t>
            </a:r>
            <a:r>
              <a:rPr lang="en-US" altLang="en-US" sz="1600" i="1" smtClean="0">
                <a:ea typeface="ＭＳ Ｐゴシック" pitchFamily="34" charset="-128"/>
              </a:rPr>
              <a:t>T</a:t>
            </a:r>
            <a:r>
              <a:rPr lang="en-US" altLang="en-US" sz="1600" i="1" baseline="-25000" smtClean="0">
                <a:ea typeface="ＭＳ Ｐゴシック" pitchFamily="34" charset="-128"/>
              </a:rPr>
              <a:t>i</a:t>
            </a:r>
            <a:r>
              <a:rPr lang="en-US" altLang="en-US" sz="1600" smtClean="0">
                <a:ea typeface="ＭＳ Ｐゴシック" pitchFamily="34" charset="-128"/>
              </a:rPr>
              <a:t> finished.</a:t>
            </a:r>
          </a:p>
          <a:p>
            <a:r>
              <a:rPr lang="en-US" altLang="en-US" sz="1600" b="1" smtClean="0">
                <a:solidFill>
                  <a:srgbClr val="000099"/>
                </a:solidFill>
                <a:ea typeface="ＭＳ Ｐゴシック" pitchFamily="34" charset="-128"/>
              </a:rPr>
              <a:t>Durability</a:t>
            </a:r>
            <a:r>
              <a:rPr lang="en-US" altLang="en-US" sz="1600" b="1" smtClean="0">
                <a:ea typeface="ＭＳ Ｐゴシック" pitchFamily="34" charset="-128"/>
              </a:rPr>
              <a:t>.  </a:t>
            </a:r>
            <a:r>
              <a:rPr lang="en-US" altLang="en-US" sz="1600" smtClean="0">
                <a:ea typeface="ＭＳ Ｐゴシック" pitchFamily="34" charset="-128"/>
              </a:rPr>
              <a:t>After a transaction completes successfully, the changes it has made to the database persist, even if there are system failures. </a:t>
            </a:r>
            <a:endParaRPr lang="en-US" altLang="en-US" sz="1600" i="1" smtClean="0">
              <a:ea typeface="ＭＳ Ｐゴシック" pitchFamily="34" charset="-128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687820" y="2369344"/>
            <a:ext cx="7669213" cy="877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charset="0"/>
                <a:ea typeface="ＭＳ Ｐゴシック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charset="0"/>
                <a:ea typeface="ＭＳ Ｐゴシック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charset="0"/>
                <a:ea typeface="ＭＳ Ｐゴシック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charset="0"/>
                <a:ea typeface="ＭＳ Ｐゴシック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700"/>
              <a:t>A  </a:t>
            </a:r>
            <a:r>
              <a:rPr kumimoji="1" lang="en-US" altLang="en-US" sz="1700" b="1">
                <a:solidFill>
                  <a:srgbClr val="000099"/>
                </a:solidFill>
              </a:rPr>
              <a:t>transaction</a:t>
            </a:r>
            <a:r>
              <a:rPr lang="en-US" altLang="en-US" sz="1700"/>
              <a:t>  is a unit of program execution that accesses and possibly updates various data items. To preserve the integrity of data the database system must ensure: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H.K.Sharma,CS Department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09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ECE\Downloads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201" y="112983"/>
            <a:ext cx="1058646" cy="1071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752600" y="503361"/>
            <a:ext cx="6631431" cy="4801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sz="28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ESHAN COLLEGE OF ENGINEERING 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853524" y="2057400"/>
            <a:ext cx="8077200" cy="316156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Transaction State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759862" y="3041650"/>
            <a:ext cx="7723187" cy="2784475"/>
          </a:xfrm>
        </p:spPr>
        <p:txBody>
          <a:bodyPr/>
          <a:lstStyle/>
          <a:p>
            <a:r>
              <a:rPr lang="en-US" altLang="en-US" sz="1600" b="1" smtClean="0">
                <a:solidFill>
                  <a:srgbClr val="000099"/>
                </a:solidFill>
                <a:ea typeface="ＭＳ Ｐゴシック" pitchFamily="34" charset="-128"/>
              </a:rPr>
              <a:t>Active</a:t>
            </a:r>
            <a:r>
              <a:rPr lang="en-US" altLang="en-US" sz="1600" b="1" smtClean="0">
                <a:solidFill>
                  <a:schemeClr val="tx2"/>
                </a:solidFill>
                <a:ea typeface="ＭＳ Ｐゴシック" pitchFamily="34" charset="-128"/>
              </a:rPr>
              <a:t> </a:t>
            </a:r>
            <a:r>
              <a:rPr lang="en-US" altLang="en-US" sz="1600" smtClean="0">
                <a:ea typeface="ＭＳ Ｐゴシック" pitchFamily="34" charset="-128"/>
              </a:rPr>
              <a:t>–</a:t>
            </a:r>
            <a:r>
              <a:rPr lang="en-US" altLang="en-US" sz="1600" b="1" smtClean="0">
                <a:solidFill>
                  <a:schemeClr val="tx2"/>
                </a:solidFill>
                <a:ea typeface="ＭＳ Ｐゴシック" pitchFamily="34" charset="-128"/>
              </a:rPr>
              <a:t> </a:t>
            </a:r>
            <a:r>
              <a:rPr lang="en-US" altLang="en-US" sz="1600" smtClean="0">
                <a:ea typeface="ＭＳ Ｐゴシック" pitchFamily="34" charset="-128"/>
              </a:rPr>
              <a:t>the initial state; the transaction stays in this state while it is executing</a:t>
            </a:r>
          </a:p>
          <a:p>
            <a:r>
              <a:rPr lang="en-US" altLang="en-US" sz="1600" b="1" smtClean="0">
                <a:solidFill>
                  <a:srgbClr val="000099"/>
                </a:solidFill>
                <a:ea typeface="ＭＳ Ｐゴシック" pitchFamily="34" charset="-128"/>
              </a:rPr>
              <a:t>Partially committed</a:t>
            </a:r>
            <a:r>
              <a:rPr lang="en-US" altLang="en-US" sz="1600" b="1" smtClean="0">
                <a:solidFill>
                  <a:schemeClr val="tx2"/>
                </a:solidFill>
                <a:ea typeface="ＭＳ Ｐゴシック" pitchFamily="34" charset="-128"/>
              </a:rPr>
              <a:t> </a:t>
            </a:r>
            <a:r>
              <a:rPr lang="en-US" altLang="en-US" sz="1600" smtClean="0">
                <a:ea typeface="ＭＳ Ｐゴシック" pitchFamily="34" charset="-128"/>
              </a:rPr>
              <a:t>–</a:t>
            </a:r>
            <a:r>
              <a:rPr lang="en-US" altLang="en-US" sz="1600" b="1" smtClean="0">
                <a:solidFill>
                  <a:schemeClr val="tx2"/>
                </a:solidFill>
                <a:ea typeface="ＭＳ Ｐゴシック" pitchFamily="34" charset="-128"/>
              </a:rPr>
              <a:t> </a:t>
            </a:r>
            <a:r>
              <a:rPr lang="en-US" altLang="en-US" sz="1600" smtClean="0">
                <a:ea typeface="ＭＳ Ｐゴシック" pitchFamily="34" charset="-128"/>
              </a:rPr>
              <a:t>after the final statement has been executed.</a:t>
            </a:r>
          </a:p>
          <a:p>
            <a:r>
              <a:rPr lang="en-US" altLang="en-US" sz="1600" b="1" smtClean="0">
                <a:solidFill>
                  <a:srgbClr val="000099"/>
                </a:solidFill>
                <a:ea typeface="ＭＳ Ｐゴシック" pitchFamily="34" charset="-128"/>
              </a:rPr>
              <a:t>Failed</a:t>
            </a:r>
            <a:r>
              <a:rPr lang="en-US" altLang="en-US" sz="1600" b="1" smtClean="0">
                <a:solidFill>
                  <a:schemeClr val="tx2"/>
                </a:solidFill>
                <a:ea typeface="ＭＳ Ｐゴシック" pitchFamily="34" charset="-128"/>
              </a:rPr>
              <a:t> </a:t>
            </a:r>
            <a:r>
              <a:rPr lang="en-US" altLang="en-US" sz="1600" b="1" smtClean="0">
                <a:ea typeface="ＭＳ Ｐゴシック" pitchFamily="34" charset="-128"/>
              </a:rPr>
              <a:t>-- </a:t>
            </a:r>
            <a:r>
              <a:rPr lang="en-US" altLang="en-US" sz="1600" smtClean="0">
                <a:ea typeface="ＭＳ Ｐゴシック" pitchFamily="34" charset="-128"/>
              </a:rPr>
              <a:t>after the discovery that normal execution can no longer proceed.</a:t>
            </a:r>
          </a:p>
          <a:p>
            <a:r>
              <a:rPr lang="en-US" altLang="en-US" sz="1600" b="1" smtClean="0">
                <a:solidFill>
                  <a:srgbClr val="000099"/>
                </a:solidFill>
                <a:ea typeface="ＭＳ Ｐゴシック" pitchFamily="34" charset="-128"/>
              </a:rPr>
              <a:t>Aborted</a:t>
            </a:r>
            <a:r>
              <a:rPr lang="en-US" altLang="en-US" sz="1600" b="1" smtClean="0">
                <a:solidFill>
                  <a:schemeClr val="tx2"/>
                </a:solidFill>
                <a:ea typeface="ＭＳ Ｐゴシック" pitchFamily="34" charset="-128"/>
              </a:rPr>
              <a:t> </a:t>
            </a:r>
            <a:r>
              <a:rPr lang="en-US" altLang="en-US" sz="1600" smtClean="0">
                <a:ea typeface="ＭＳ Ｐゴシック" pitchFamily="34" charset="-128"/>
              </a:rPr>
              <a:t>– after the transaction has been rolled back and the database restored to its state prior to the start of the transaction.  Two options after it has been aborted:</a:t>
            </a:r>
          </a:p>
          <a:p>
            <a:pPr lvl="1"/>
            <a:r>
              <a:rPr lang="en-US" altLang="en-US" sz="1600" smtClean="0">
                <a:ea typeface="ＭＳ Ｐゴシック" pitchFamily="34" charset="-128"/>
              </a:rPr>
              <a:t>Restart the transaction</a:t>
            </a:r>
          </a:p>
          <a:p>
            <a:pPr lvl="2"/>
            <a:r>
              <a:rPr lang="en-US" altLang="en-US" sz="1600" smtClean="0">
                <a:ea typeface="ＭＳ Ｐゴシック" pitchFamily="34" charset="-128"/>
              </a:rPr>
              <a:t> Can be done only if no internal logical error</a:t>
            </a:r>
          </a:p>
          <a:p>
            <a:pPr lvl="1"/>
            <a:r>
              <a:rPr lang="en-US" altLang="en-US" sz="1600" smtClean="0">
                <a:ea typeface="ＭＳ Ｐゴシック" pitchFamily="34" charset="-128"/>
              </a:rPr>
              <a:t>Kill the transaction</a:t>
            </a:r>
          </a:p>
          <a:p>
            <a:r>
              <a:rPr lang="en-US" altLang="en-US" sz="1600" b="1" smtClean="0">
                <a:solidFill>
                  <a:srgbClr val="000099"/>
                </a:solidFill>
                <a:ea typeface="ＭＳ Ｐゴシック" pitchFamily="34" charset="-128"/>
              </a:rPr>
              <a:t>Committed</a:t>
            </a:r>
            <a:r>
              <a:rPr lang="en-US" altLang="en-US" sz="1600" b="1" smtClean="0">
                <a:solidFill>
                  <a:schemeClr val="tx2"/>
                </a:solidFill>
                <a:ea typeface="ＭＳ Ｐゴシック" pitchFamily="34" charset="-128"/>
              </a:rPr>
              <a:t> </a:t>
            </a:r>
            <a:r>
              <a:rPr lang="en-US" altLang="en-US" sz="1600" smtClean="0">
                <a:ea typeface="ＭＳ Ｐゴシック" pitchFamily="34" charset="-128"/>
              </a:rPr>
              <a:t>– after successful completion.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H.K.Sharma,CS Department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0635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ECE\Downloads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201" y="112983"/>
            <a:ext cx="1058646" cy="1071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752600" y="503361"/>
            <a:ext cx="6631431" cy="4801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sz="28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ESHAN COLLEGE OF ENGINEERING 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46112" y="1371600"/>
            <a:ext cx="8077200" cy="6096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Transaction State (Cont.)</a:t>
            </a:r>
          </a:p>
        </p:txBody>
      </p:sp>
      <p:pic>
        <p:nvPicPr>
          <p:cNvPr id="7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2662" y="2757488"/>
            <a:ext cx="4619625" cy="317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H.K.Sharma,CS Department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7038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ECE\Downloads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201" y="112983"/>
            <a:ext cx="1058646" cy="1071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752600" y="503361"/>
            <a:ext cx="6631431" cy="4801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sz="28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ESHAN COLLEGE OF ENGINEERING 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853524" y="1905000"/>
            <a:ext cx="8077200" cy="35941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Concurrent Executions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759862" y="2889250"/>
            <a:ext cx="7715250" cy="3165475"/>
          </a:xfrm>
        </p:spPr>
        <p:txBody>
          <a:bodyPr/>
          <a:lstStyle/>
          <a:p>
            <a:r>
              <a:rPr lang="en-US" altLang="en-US" sz="1600" smtClean="0">
                <a:ea typeface="ＭＳ Ｐゴシック" pitchFamily="34" charset="-128"/>
              </a:rPr>
              <a:t>Multiple transactions are allowed to run concurrently in the system.  Advantages are:</a:t>
            </a:r>
          </a:p>
          <a:p>
            <a:pPr lvl="1"/>
            <a:r>
              <a:rPr lang="en-US" altLang="en-US" sz="1600" b="1" smtClean="0">
                <a:ea typeface="ＭＳ Ｐゴシック" pitchFamily="34" charset="-128"/>
              </a:rPr>
              <a:t>Increased processor and disk utilization</a:t>
            </a:r>
            <a:r>
              <a:rPr lang="en-US" altLang="en-US" sz="1600" smtClean="0">
                <a:ea typeface="ＭＳ Ｐゴシック" pitchFamily="34" charset="-128"/>
              </a:rPr>
              <a:t>, leading to better transaction </a:t>
            </a:r>
            <a:r>
              <a:rPr lang="en-US" altLang="en-US" sz="1600" i="1" smtClean="0">
                <a:ea typeface="ＭＳ Ｐゴシック" pitchFamily="34" charset="-128"/>
              </a:rPr>
              <a:t>throughput</a:t>
            </a:r>
          </a:p>
          <a:p>
            <a:pPr lvl="2"/>
            <a:r>
              <a:rPr lang="en-US" altLang="en-US" sz="1600" smtClean="0">
                <a:ea typeface="ＭＳ Ｐゴシック" pitchFamily="34" charset="-128"/>
              </a:rPr>
              <a:t>E.g., one transaction can be using the CPU while another is reading from or writing to the disk</a:t>
            </a:r>
          </a:p>
          <a:p>
            <a:pPr lvl="1"/>
            <a:r>
              <a:rPr lang="en-US" altLang="en-US" sz="1600" b="1" smtClean="0">
                <a:ea typeface="ＭＳ Ｐゴシック" pitchFamily="34" charset="-128"/>
              </a:rPr>
              <a:t>Reduced average response time</a:t>
            </a:r>
            <a:r>
              <a:rPr lang="en-US" altLang="en-US" sz="1600" smtClean="0">
                <a:ea typeface="ＭＳ Ｐゴシック" pitchFamily="34" charset="-128"/>
              </a:rPr>
              <a:t> for transactions: short transactions need not wait behind long ones.</a:t>
            </a:r>
          </a:p>
          <a:p>
            <a:r>
              <a:rPr lang="en-US" altLang="en-US" sz="1600" b="1" smtClean="0">
                <a:solidFill>
                  <a:srgbClr val="000099"/>
                </a:solidFill>
                <a:ea typeface="ＭＳ Ｐゴシック" pitchFamily="34" charset="-128"/>
              </a:rPr>
              <a:t>Concurrency control schemes</a:t>
            </a:r>
            <a:r>
              <a:rPr lang="en-US" altLang="en-US" sz="1600" i="1" smtClean="0">
                <a:ea typeface="ＭＳ Ｐゴシック" pitchFamily="34" charset="-128"/>
              </a:rPr>
              <a:t> </a:t>
            </a:r>
            <a:r>
              <a:rPr lang="en-US" altLang="en-US" sz="1600" smtClean="0">
                <a:ea typeface="ＭＳ Ｐゴシック" pitchFamily="34" charset="-128"/>
              </a:rPr>
              <a:t>– mechanisms  to achieve isolation</a:t>
            </a:r>
          </a:p>
          <a:p>
            <a:pPr lvl="1"/>
            <a:r>
              <a:rPr lang="en-US" altLang="en-US" sz="1600" smtClean="0">
                <a:ea typeface="ＭＳ Ｐゴシック" pitchFamily="34" charset="-128"/>
              </a:rPr>
              <a:t>That is, to control the interaction among the concurrent transactions in order to prevent them from destroying the consistency of the database</a:t>
            </a:r>
          </a:p>
          <a:p>
            <a:pPr lvl="2"/>
            <a:r>
              <a:rPr lang="en-US" altLang="en-US" sz="1600" smtClean="0">
                <a:ea typeface="ＭＳ Ｐゴシック" pitchFamily="34" charset="-128"/>
              </a:rPr>
              <a:t>Will study in Chapter 15, after studying notion of correctness of concurrent executions.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H.K.Sharma,CS Department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6342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ECE\Downloads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201" y="112983"/>
            <a:ext cx="1058646" cy="1071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752600" y="503361"/>
            <a:ext cx="6631431" cy="4801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sz="28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ESHAN COLLEGE OF ENGINEERING 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752600"/>
            <a:ext cx="8077200" cy="36806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Schedules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658813" y="2736850"/>
            <a:ext cx="7804150" cy="3241675"/>
          </a:xfrm>
        </p:spPr>
        <p:txBody>
          <a:bodyPr/>
          <a:lstStyle/>
          <a:p>
            <a:r>
              <a:rPr lang="en-US" altLang="en-US" sz="1600" b="1" smtClean="0">
                <a:solidFill>
                  <a:srgbClr val="000099"/>
                </a:solidFill>
                <a:ea typeface="ＭＳ Ｐゴシック" pitchFamily="34" charset="-128"/>
              </a:rPr>
              <a:t>Schedule</a:t>
            </a:r>
            <a:r>
              <a:rPr lang="en-US" altLang="en-US" sz="1600" b="1" smtClean="0">
                <a:solidFill>
                  <a:schemeClr val="tx2"/>
                </a:solidFill>
                <a:ea typeface="ＭＳ Ｐゴシック" pitchFamily="34" charset="-128"/>
              </a:rPr>
              <a:t> </a:t>
            </a:r>
            <a:r>
              <a:rPr lang="en-US" altLang="en-US" sz="1600" smtClean="0">
                <a:ea typeface="ＭＳ Ｐゴシック" pitchFamily="34" charset="-128"/>
              </a:rPr>
              <a:t>– a sequences of instructions that specify the chronological order in which instructions of concurrent transactions are executed</a:t>
            </a:r>
          </a:p>
          <a:p>
            <a:pPr lvl="1"/>
            <a:r>
              <a:rPr lang="en-US" altLang="en-US" sz="1600" smtClean="0">
                <a:ea typeface="ＭＳ Ｐゴシック" pitchFamily="34" charset="-128"/>
              </a:rPr>
              <a:t>A schedule for a set of transactions must consist of all instructions of those transactions</a:t>
            </a:r>
          </a:p>
          <a:p>
            <a:pPr lvl="1"/>
            <a:r>
              <a:rPr lang="en-US" altLang="en-US" sz="1600" smtClean="0">
                <a:ea typeface="ＭＳ Ｐゴシック" pitchFamily="34" charset="-128"/>
              </a:rPr>
              <a:t>Must preserve the order in which the instructions appear in each individual transaction.</a:t>
            </a:r>
          </a:p>
          <a:p>
            <a:r>
              <a:rPr lang="en-US" altLang="en-US" sz="1600" smtClean="0">
                <a:ea typeface="ＭＳ Ｐゴシック" pitchFamily="34" charset="-128"/>
              </a:rPr>
              <a:t>A transaction that successfully completes its execution will have a commit instructions as the last statement </a:t>
            </a:r>
          </a:p>
          <a:p>
            <a:pPr lvl="1"/>
            <a:r>
              <a:rPr lang="en-US" altLang="en-US" sz="1600" smtClean="0">
                <a:ea typeface="ＭＳ Ｐゴシック" pitchFamily="34" charset="-128"/>
              </a:rPr>
              <a:t>By default transaction assumed to execute commit instruction as its last step</a:t>
            </a:r>
          </a:p>
          <a:p>
            <a:r>
              <a:rPr lang="en-US" altLang="en-US" sz="1600" smtClean="0">
                <a:ea typeface="ＭＳ Ｐゴシック" pitchFamily="34" charset="-128"/>
              </a:rPr>
              <a:t>A transaction that fails to successfully complete its execution will have an abort instruction as the last statement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H.K.Sharma,CS Department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337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1039</Words>
  <Application>Microsoft Office PowerPoint</Application>
  <PresentationFormat>On-screen Show (4:3)</PresentationFormat>
  <Paragraphs>117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Multivalued Dependencies (MVDs)</vt:lpstr>
      <vt:lpstr>Multivalued Dependencies</vt:lpstr>
      <vt:lpstr>Transaction Concept</vt:lpstr>
      <vt:lpstr>ACID Properties</vt:lpstr>
      <vt:lpstr>Transaction State</vt:lpstr>
      <vt:lpstr>Transaction State (Cont.)</vt:lpstr>
      <vt:lpstr>Concurrent Executions</vt:lpstr>
      <vt:lpstr>Schedules</vt:lpstr>
      <vt:lpstr>Serializability</vt:lpstr>
      <vt:lpstr>Conflict Serializability</vt:lpstr>
      <vt:lpstr>View Serializability</vt:lpstr>
      <vt:lpstr>Concurrency Control vs. Serializability Tests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ECE</dc:creator>
  <cp:lastModifiedBy>ECE</cp:lastModifiedBy>
  <cp:revision>52</cp:revision>
  <dcterms:created xsi:type="dcterms:W3CDTF">2006-08-16T00:00:00Z</dcterms:created>
  <dcterms:modified xsi:type="dcterms:W3CDTF">2023-02-23T05:48:18Z</dcterms:modified>
</cp:coreProperties>
</file>